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4274" r:id="rId2"/>
    <p:sldMasterId id="2147484286" r:id="rId3"/>
  </p:sldMasterIdLst>
  <p:notesMasterIdLst>
    <p:notesMasterId r:id="rId43"/>
  </p:notesMasterIdLst>
  <p:handoutMasterIdLst>
    <p:handoutMasterId r:id="rId44"/>
  </p:handoutMasterIdLst>
  <p:sldIdLst>
    <p:sldId id="501" r:id="rId4"/>
    <p:sldId id="504" r:id="rId5"/>
    <p:sldId id="560" r:id="rId6"/>
    <p:sldId id="505" r:id="rId7"/>
    <p:sldId id="546" r:id="rId8"/>
    <p:sldId id="548" r:id="rId9"/>
    <p:sldId id="547" r:id="rId10"/>
    <p:sldId id="610" r:id="rId11"/>
    <p:sldId id="611" r:id="rId12"/>
    <p:sldId id="506" r:id="rId13"/>
    <p:sldId id="551" r:id="rId14"/>
    <p:sldId id="552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553" r:id="rId27"/>
    <p:sldId id="554" r:id="rId28"/>
    <p:sldId id="556" r:id="rId29"/>
    <p:sldId id="558" r:id="rId30"/>
    <p:sldId id="555" r:id="rId31"/>
    <p:sldId id="557" r:id="rId32"/>
    <p:sldId id="585" r:id="rId33"/>
    <p:sldId id="608" r:id="rId34"/>
    <p:sldId id="587" r:id="rId35"/>
    <p:sldId id="589" r:id="rId36"/>
    <p:sldId id="588" r:id="rId37"/>
    <p:sldId id="559" r:id="rId38"/>
    <p:sldId id="586" r:id="rId39"/>
    <p:sldId id="609" r:id="rId40"/>
    <p:sldId id="602" r:id="rId41"/>
    <p:sldId id="603" r:id="rId42"/>
  </p:sldIdLst>
  <p:sldSz cx="9144000" cy="6858000" type="letter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81D58"/>
    <a:srgbClr val="B1B1B1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>
      <p:cViewPr varScale="1">
        <p:scale>
          <a:sx n="77" d="100"/>
          <a:sy n="77" d="100"/>
        </p:scale>
        <p:origin x="788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587375"/>
            <a:ext cx="4554537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15938" y="4344988"/>
            <a:ext cx="59102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6" tIns="44445" rIns="90476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We want this to be in font 11 and justify.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227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91577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01783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77576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92943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88662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959318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929665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dirty="0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dirty="0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dirty="0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dirty="0" smtClean="0">
              <a:latin typeface="Arial" panose="020B0604020202020204" pitchFamily="34" charset="0"/>
            </a:endParaRPr>
          </a:p>
          <a:p>
            <a:r>
              <a:rPr lang="en-US" altLang="zh-TW" dirty="0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dirty="0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dirty="0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dirty="0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dirty="0" smtClean="0">
              <a:latin typeface="Arial" panose="020B0604020202020204" pitchFamily="34" charset="0"/>
            </a:endParaRPr>
          </a:p>
          <a:p>
            <a:r>
              <a:rPr lang="en-US" altLang="zh-TW" dirty="0" smtClean="0">
                <a:latin typeface="Arial" panose="020B0604020202020204" pitchFamily="34" charset="0"/>
              </a:rPr>
              <a:t>Notes to Patterson: You may want to edit the slides in your section or add extra slides to </a:t>
            </a:r>
            <a:r>
              <a:rPr lang="en-US" altLang="zh-TW" dirty="0" err="1" smtClean="0">
                <a:latin typeface="Arial" panose="020B0604020202020204" pitchFamily="34" charset="0"/>
              </a:rPr>
              <a:t>taylor</a:t>
            </a:r>
            <a:r>
              <a:rPr lang="en-US" altLang="zh-TW" dirty="0" smtClean="0">
                <a:latin typeface="Arial" panose="020B0604020202020204" pitchFamily="34" charset="0"/>
              </a:rPr>
              <a:t>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2037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69374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3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38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7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 descr="pp底圖_2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>
            <a:off x="304800" y="2819400"/>
            <a:ext cx="84042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dirty="0" smtClean="0"/>
              <a:t>按一下以編輯母片標題樣式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8125" y="6381750"/>
            <a:ext cx="2133600" cy="3127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D543E-1FD6-40C9-B1C2-65F4F63B63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382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01179-AE57-4086-A1D8-58CBC31A15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034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136-534C-42FA-8704-5665620601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6359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C1A7-A528-4823-A45E-756AEFC28B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3765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39479-B1B9-4312-9C3C-AEF6477865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5676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F934A-F78E-48EF-A2FE-7FB0288060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4145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E6922-D294-4E70-9B47-1249516A5E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6547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F6051-FBC0-473B-B4CF-FCE9BB201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495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821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378B1-C39D-4715-8F55-28A087C3AE0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7733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3E59E-EBD8-4134-9D7E-04B1A1D18F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847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05588" y="188913"/>
            <a:ext cx="2092325" cy="61198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850" y="188913"/>
            <a:ext cx="6129338" cy="61198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299D4-2F8C-457A-B7AD-9F46863C4C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5182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71ECA-F833-492D-85AB-C7F66D8C934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2948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7C42A-B0AC-438F-A228-48D53D66F9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1638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81EF6-DBB5-470B-B12B-5EC2B7D4DEB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7018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DF3D7-8D71-44D6-A04D-372306DACFF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1721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6F361-F5F1-4DC4-B8C5-B58C0681984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12050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96488-FE02-400A-B7B5-352609D005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92568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1BDDA-A98F-405F-890A-2E6B5DD1E01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569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31213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17F25-8D03-4EF9-9998-5CB501E4750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496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51211-F3E0-458A-BB37-094647677DE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1207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9A3AF2-ABD1-4B33-AC4F-C12E01C0C40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31811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CCE6E-F79A-43BF-BBEE-4E733FD4F26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44936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2475" cy="3683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3848100" cy="10287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86300" y="2324100"/>
            <a:ext cx="3848100" cy="10287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C62A7-5958-49C6-AC31-4D4B12182A9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99838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2475" cy="3683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A3531-21FA-4A1C-9C6E-F0D38B99611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240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99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95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94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475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745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7" name="Text Box 5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zh-TW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kumimoji="1" b="1">
          <a:solidFill>
            <a:schemeClr val="tx1"/>
          </a:solidFill>
          <a:latin typeface="+mn-lt"/>
          <a:ea typeface="+mn-ea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kumimoji="1" b="1">
          <a:solidFill>
            <a:schemeClr val="tx1"/>
          </a:solidFill>
          <a:latin typeface="+mn-lt"/>
          <a:ea typeface="+mn-ea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Times New Roman" pitchFamily="18" charset="0"/>
          <a:ea typeface="+mn-ea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5pPr>
      <a:lvl6pPr marL="26289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6pPr>
      <a:lvl7pPr marL="30861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7pPr>
      <a:lvl8pPr marL="35433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8pPr>
      <a:lvl9pPr marL="40005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1" descr="pp底圖_2"/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7956550" y="1158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75438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24625"/>
            <a:ext cx="21336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F0491D5E-65E3-44CF-BE75-B8677CFE85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5" name="圖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597650"/>
            <a:ext cx="28384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0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+mj-lt"/>
          <a:ea typeface="+mj-ea"/>
          <a:cs typeface="華康新特圓體" pitchFamily="49" charset="-12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1pPr>
      <a:lvl2pPr marL="692150" indent="-347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  <a:cs typeface="華康中圓體(P)" pitchFamily="34" charset="-120"/>
        </a:defRPr>
      </a:lvl2pPr>
      <a:lvl3pPr marL="987425" indent="-293688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  <a:cs typeface="華康中圓體(P)" pitchFamily="34" charset="-120"/>
        </a:defRPr>
      </a:lvl3pPr>
      <a:lvl4pPr marL="1281113" indent="-2921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4pPr>
      <a:lvl5pPr marL="1598613" indent="-31591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5pPr>
      <a:lvl6pPr marL="20558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5130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4274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1028" name="Line 6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9" name="Text Box 7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00FF"/>
                </a:solidFill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2E101F02-6007-4D29-BBC2-ED9984F7C1B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58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  <p:sldLayoutId id="2147484298" r:id="rId12"/>
    <p:sldLayoutId id="2147484299" r:id="rId13"/>
  </p:sldLayoutIdLst>
  <p:hf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b="1">
          <a:solidFill>
            <a:schemeClr val="tx1"/>
          </a:solidFill>
          <a:latin typeface="+mn-lt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289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0861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433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005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2" y="1988840"/>
            <a:ext cx="5977160" cy="765175"/>
          </a:xfrm>
        </p:spPr>
        <p:txBody>
          <a:bodyPr/>
          <a:lstStyle/>
          <a:p>
            <a:pPr eaLnBrk="1" hangingPunct="1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  <a:cs typeface="華康新特圓體"/>
              </a:rPr>
              <a:t>通用輸入輸出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埠 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GPIO 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62306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3x3 Keypad on Learning board</a:t>
            </a:r>
            <a:endParaRPr lang="en-US" altLang="zh-TW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844824"/>
            <a:ext cx="3917818" cy="322029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09920"/>
            <a:ext cx="4104456" cy="3690101"/>
          </a:xfrm>
          <a:prstGeom prst="rect">
            <a:avLst/>
          </a:prstGeom>
        </p:spPr>
      </p:pic>
      <p:sp>
        <p:nvSpPr>
          <p:cNvPr id="16" name="圓角矩形 15"/>
          <p:cNvSpPr/>
          <p:nvPr/>
        </p:nvSpPr>
        <p:spPr bwMode="auto">
          <a:xfrm>
            <a:off x="7409698" y="4005064"/>
            <a:ext cx="1338766" cy="1080120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00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160067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Library/Nu-LB-NUC140: </a:t>
            </a:r>
            <a:r>
              <a:rPr lang="en-US" altLang="zh-TW" dirty="0" err="1"/>
              <a:t>Scankey.c</a:t>
            </a:r>
            <a:endParaRPr lang="en-US" altLang="zh-TW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786673" y="1208326"/>
            <a:ext cx="763284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fr-FR" altLang="zh-TW" sz="1600" dirty="0" smtClean="0">
                <a:solidFill>
                  <a:schemeClr val="tx1"/>
                </a:solidFill>
              </a:rPr>
              <a:t>OpenKeyPad (</a:t>
            </a:r>
            <a:r>
              <a:rPr lang="fr-FR" altLang="zh-TW" sz="1600" dirty="0">
                <a:solidFill>
                  <a:schemeClr val="tx1"/>
                </a:solidFill>
              </a:rPr>
              <a:t>void</a:t>
            </a:r>
            <a:r>
              <a:rPr lang="fr-FR" altLang="zh-TW" sz="16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fr-FR" altLang="zh-TW" sz="1600" dirty="0" smtClean="0">
                <a:solidFill>
                  <a:schemeClr val="tx1"/>
                </a:solidFill>
              </a:rPr>
              <a:t>ScanKey (</a:t>
            </a:r>
            <a:r>
              <a:rPr lang="fr-FR" altLang="zh-TW" sz="1600" dirty="0">
                <a:solidFill>
                  <a:schemeClr val="tx1"/>
                </a:solidFill>
              </a:rPr>
              <a:t>void)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7936" y="1916832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fr-FR" altLang="zh-TW" dirty="0">
                <a:solidFill>
                  <a:srgbClr val="0070C0"/>
                </a:solidFill>
              </a:rPr>
              <a:t>OpenKeyPad</a:t>
            </a:r>
            <a:r>
              <a:rPr lang="fr-FR" altLang="zh-TW" dirty="0">
                <a:solidFill>
                  <a:schemeClr val="tx1"/>
                </a:solidFill>
              </a:rPr>
              <a:t> (void)</a:t>
            </a:r>
          </a:p>
        </p:txBody>
      </p:sp>
      <p:sp>
        <p:nvSpPr>
          <p:cNvPr id="13" name="矩形 12"/>
          <p:cNvSpPr/>
          <p:nvPr/>
        </p:nvSpPr>
        <p:spPr>
          <a:xfrm>
            <a:off x="547936" y="822287"/>
            <a:ext cx="15856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Functions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20888"/>
            <a:ext cx="4705350" cy="338137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498126"/>
            <a:ext cx="3327414" cy="299150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83029" y="5898341"/>
            <a:ext cx="7199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rgbClr val="C00000"/>
                </a:solidFill>
              </a:rPr>
              <a:t>Key press will connect output pin to </a:t>
            </a:r>
            <a:r>
              <a:rPr lang="en-US" altLang="zh-TW" sz="1600">
                <a:solidFill>
                  <a:srgbClr val="C00000"/>
                </a:solidFill>
              </a:rPr>
              <a:t>input </a:t>
            </a:r>
            <a:r>
              <a:rPr lang="en-US" altLang="zh-TW" sz="1600" smtClean="0">
                <a:solidFill>
                  <a:srgbClr val="C00000"/>
                </a:solidFill>
              </a:rPr>
              <a:t>pin</a:t>
            </a:r>
            <a:endParaRPr lang="en-US" altLang="zh-TW" sz="1600" dirty="0">
              <a:solidFill>
                <a:srgbClr val="C00000"/>
              </a:solidFill>
            </a:endParaRP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791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31688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GPIO_Keypad</a:t>
            </a:r>
            <a:r>
              <a:rPr lang="en-US" altLang="zh-TW" dirty="0" smtClean="0"/>
              <a:t> 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05522"/>
            <a:ext cx="5162550" cy="17145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623220"/>
            <a:ext cx="6257925" cy="398145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26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920945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Buzzer </a:t>
            </a:r>
            <a:r>
              <a:rPr lang="en-US" altLang="zh-TW" dirty="0" smtClean="0"/>
              <a:t>on </a:t>
            </a:r>
            <a:r>
              <a:rPr lang="en-US" altLang="zh-TW" dirty="0"/>
              <a:t>Learning board</a:t>
            </a:r>
            <a:endParaRPr lang="en-US" altLang="zh-TW" dirty="0" smtClean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72816"/>
            <a:ext cx="3649662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2"/>
          <p:cNvSpPr>
            <a:spLocks noChangeArrowheads="1"/>
          </p:cNvSpPr>
          <p:nvPr/>
        </p:nvSpPr>
        <p:spPr bwMode="auto">
          <a:xfrm>
            <a:off x="5064175" y="4220740"/>
            <a:ext cx="659953" cy="576411"/>
          </a:xfrm>
          <a:prstGeom prst="ellipse">
            <a:avLst/>
          </a:prstGeom>
          <a:noFill/>
          <a:ln w="28575" algn="ctr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47" y="1752398"/>
            <a:ext cx="3371850" cy="3314700"/>
          </a:xfrm>
          <a:prstGeom prst="rect">
            <a:avLst/>
          </a:prstGeom>
        </p:spPr>
      </p:pic>
      <p:sp>
        <p:nvSpPr>
          <p:cNvPr id="13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1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214295" cy="37260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err="1"/>
              <a:t>GPIO_Buzzer</a:t>
            </a:r>
            <a:r>
              <a:rPr lang="en-US" altLang="zh-TW" dirty="0"/>
              <a:t> </a:t>
            </a:r>
            <a:endParaRPr lang="en-US" altLang="zh-TW" sz="28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36712"/>
            <a:ext cx="5000625" cy="5095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827584" y="4149080"/>
            <a:ext cx="5400600" cy="194421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新細明體"/>
              <a:cs typeface="+mn-cs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3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72629" y="260648"/>
            <a:ext cx="1667123" cy="372603"/>
          </a:xfrm>
          <a:noFill/>
        </p:spPr>
        <p:txBody>
          <a:bodyPr/>
          <a:lstStyle/>
          <a:p>
            <a:r>
              <a:rPr lang="zh-TW" altLang="en-US" dirty="0"/>
              <a:t>聲音的</a:t>
            </a:r>
            <a:r>
              <a:rPr lang="zh-TW" altLang="en-US" dirty="0" smtClean="0"/>
              <a:t>產生</a:t>
            </a:r>
            <a:endParaRPr lang="zh-TW" altLang="en-US" dirty="0">
              <a:solidFill>
                <a:srgbClr val="081D58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7988002" cy="223379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3356992"/>
            <a:ext cx="5040560" cy="3312624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 bwMode="auto">
          <a:xfrm>
            <a:off x="5076056" y="2060848"/>
            <a:ext cx="316835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線接點 6"/>
          <p:cNvCxnSpPr/>
          <p:nvPr/>
        </p:nvCxnSpPr>
        <p:spPr bwMode="auto">
          <a:xfrm>
            <a:off x="4139952" y="2420888"/>
            <a:ext cx="367240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5150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96" y="949360"/>
            <a:ext cx="6667500" cy="1095375"/>
          </a:xfrm>
          <a:prstGeom prst="rect">
            <a:avLst/>
          </a:prstGeom>
        </p:spPr>
      </p:pic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1667123" cy="372603"/>
          </a:xfrm>
          <a:noFill/>
        </p:spPr>
        <p:txBody>
          <a:bodyPr/>
          <a:lstStyle/>
          <a:p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音調與節拍</a:t>
            </a:r>
            <a:endParaRPr lang="zh-TW" altLang="en-US" dirty="0">
              <a:solidFill>
                <a:srgbClr val="081D58"/>
              </a:solidFill>
              <a:latin typeface="+mj-ea"/>
            </a:endParaRPr>
          </a:p>
        </p:txBody>
      </p:sp>
      <p:cxnSp>
        <p:nvCxnSpPr>
          <p:cNvPr id="8" name="直線接點 7"/>
          <p:cNvCxnSpPr/>
          <p:nvPr/>
        </p:nvCxnSpPr>
        <p:spPr bwMode="auto">
          <a:xfrm>
            <a:off x="3707904" y="1268760"/>
            <a:ext cx="57606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接點 10"/>
          <p:cNvCxnSpPr/>
          <p:nvPr/>
        </p:nvCxnSpPr>
        <p:spPr bwMode="auto">
          <a:xfrm>
            <a:off x="4531360" y="1268760"/>
            <a:ext cx="57606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96" y="2395804"/>
            <a:ext cx="8240628" cy="30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47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1768113" cy="372603"/>
          </a:xfrm>
          <a:noFill/>
        </p:spPr>
        <p:txBody>
          <a:bodyPr/>
          <a:lstStyle/>
          <a:p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音調 </a:t>
            </a:r>
            <a:r>
              <a:rPr lang="en-US" altLang="zh-TW" dirty="0" smtClean="0">
                <a:solidFill>
                  <a:srgbClr val="081D58"/>
                </a:solidFill>
                <a:latin typeface="+mj-ea"/>
              </a:rPr>
              <a:t>(Tone)</a:t>
            </a:r>
            <a:endParaRPr lang="zh-TW" altLang="en-US" dirty="0">
              <a:solidFill>
                <a:srgbClr val="081D58"/>
              </a:solidFill>
              <a:latin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106022"/>
            <a:ext cx="2873450" cy="3707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484784"/>
            <a:ext cx="8683129" cy="317348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76" y="4941168"/>
            <a:ext cx="6984776" cy="76446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170600" y="110602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表 </a:t>
            </a:r>
            <a:r>
              <a: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1</a:t>
            </a:r>
            <a:r>
              <a:rPr kumimoji="1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MingLiU" panose="02020500000000000000" pitchFamily="18" charset="-120"/>
                <a:ea typeface="PMingLiU" panose="02020500000000000000" pitchFamily="18" charset="-120"/>
                <a:cs typeface="+mn-cs"/>
              </a:rPr>
              <a:t>、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75900" y="3046609"/>
            <a:ext cx="8625372" cy="81443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767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28600"/>
            <a:ext cx="2540760" cy="372603"/>
          </a:xfrm>
          <a:noFill/>
        </p:spPr>
        <p:txBody>
          <a:bodyPr/>
          <a:lstStyle/>
          <a:p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節拍</a:t>
            </a:r>
            <a:r>
              <a:rPr lang="en-US" altLang="zh-TW" dirty="0" smtClean="0">
                <a:solidFill>
                  <a:srgbClr val="081D58"/>
                </a:solidFill>
                <a:latin typeface="+mj-ea"/>
              </a:rPr>
              <a:t>(Beat)</a:t>
            </a:r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與音節</a:t>
            </a:r>
            <a:endParaRPr lang="zh-TW" altLang="en-US" dirty="0">
              <a:solidFill>
                <a:srgbClr val="081D58"/>
              </a:solidFill>
              <a:latin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78849"/>
            <a:ext cx="7128792" cy="15281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564904"/>
            <a:ext cx="3450779" cy="18770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67" y="4797152"/>
            <a:ext cx="6679912" cy="13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62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48085"/>
            <a:ext cx="1667123" cy="372603"/>
          </a:xfrm>
          <a:noFill/>
        </p:spPr>
        <p:txBody>
          <a:bodyPr/>
          <a:lstStyle/>
          <a:p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音調的產生</a:t>
            </a:r>
            <a:endParaRPr lang="zh-TW" altLang="en-US" dirty="0">
              <a:solidFill>
                <a:srgbClr val="081D58"/>
              </a:solidFill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836712"/>
            <a:ext cx="806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若要產生</a:t>
            </a:r>
            <a:r>
              <a:rPr kumimoji="1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表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 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kumimoji="1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音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調</a:t>
            </a:r>
            <a:r>
              <a:rPr kumimoji="1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可使用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延遲函</a:t>
            </a:r>
            <a:r>
              <a:rPr kumimoji="1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數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(delay function)</a:t>
            </a:r>
            <a:r>
              <a:rPr kumimoji="1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或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Timer 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計時中斷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04" y="1511747"/>
            <a:ext cx="1843439" cy="4368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223506"/>
            <a:ext cx="7517085" cy="7533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156000"/>
            <a:ext cx="6408712" cy="15047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4839844"/>
            <a:ext cx="5401593" cy="4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11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186222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Outline</a:t>
            </a:r>
            <a:endParaRPr lang="en-US" altLang="zh-TW" sz="28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412776"/>
            <a:ext cx="684076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smtClean="0">
                <a:solidFill>
                  <a:srgbClr val="000000"/>
                </a:solidFill>
              </a:rPr>
              <a:t>GPIO_LED</a:t>
            </a: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err="1" smtClean="0">
                <a:solidFill>
                  <a:srgbClr val="000000"/>
                </a:solidFill>
              </a:rPr>
              <a:t>GPIO_Keypad</a:t>
            </a: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err="1" smtClean="0">
                <a:solidFill>
                  <a:srgbClr val="000000"/>
                </a:solidFill>
              </a:rPr>
              <a:t>GPIO_Buzzer</a:t>
            </a: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smtClean="0">
                <a:solidFill>
                  <a:srgbClr val="000000"/>
                </a:solidFill>
              </a:rPr>
              <a:t>GPIO_7seg</a:t>
            </a: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smtClean="0">
                <a:solidFill>
                  <a:srgbClr val="000000"/>
                </a:solidFill>
              </a:rPr>
              <a:t>GPIO_7seg_keypad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39552" y="861798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>
                <a:solidFill>
                  <a:srgbClr val="0070C0"/>
                </a:solidFill>
              </a:rPr>
              <a:t>SampleCode</a:t>
            </a:r>
            <a:r>
              <a:rPr lang="en-US" altLang="zh-TW" sz="2400" dirty="0" smtClean="0">
                <a:solidFill>
                  <a:srgbClr val="0070C0"/>
                </a:solidFill>
              </a:rPr>
              <a:t> Projects to cover: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66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48085"/>
            <a:ext cx="4708020" cy="372603"/>
          </a:xfrm>
          <a:noFill/>
        </p:spPr>
        <p:txBody>
          <a:bodyPr/>
          <a:lstStyle/>
          <a:p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音調的產生 </a:t>
            </a:r>
            <a:r>
              <a:rPr lang="en-US" altLang="zh-TW" dirty="0" smtClean="0">
                <a:solidFill>
                  <a:srgbClr val="081D58"/>
                </a:solidFill>
                <a:latin typeface="+mj-ea"/>
              </a:rPr>
              <a:t>–</a:t>
            </a:r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 使用</a:t>
            </a:r>
            <a:r>
              <a:rPr lang="en-US" altLang="zh-TW" dirty="0" smtClean="0">
                <a:solidFill>
                  <a:srgbClr val="081D58"/>
                </a:solidFill>
                <a:latin typeface="+mj-ea"/>
              </a:rPr>
              <a:t>delay </a:t>
            </a:r>
            <a:r>
              <a:rPr lang="en-US" altLang="zh-TW" dirty="0">
                <a:solidFill>
                  <a:srgbClr val="081D58"/>
                </a:solidFill>
                <a:latin typeface="+mj-ea"/>
              </a:rPr>
              <a:t>function</a:t>
            </a:r>
            <a:endParaRPr lang="zh-TW" altLang="en-US" dirty="0">
              <a:solidFill>
                <a:srgbClr val="081D58"/>
              </a:solidFill>
              <a:latin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3568" y="1124744"/>
            <a:ext cx="718350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 NUC140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中音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可以 </a:t>
            </a: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CLK_SysTickDelay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956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來產生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                    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             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                    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             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                中音 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Si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可以 </a:t>
            </a: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CLK_SysTickDelay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506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來產生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996952"/>
            <a:ext cx="35242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78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556792"/>
            <a:ext cx="6296025" cy="4200525"/>
          </a:xfrm>
          <a:prstGeom prst="rect">
            <a:avLst/>
          </a:prstGeom>
        </p:spPr>
      </p:pic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48085"/>
            <a:ext cx="5204951" cy="372603"/>
          </a:xfrm>
          <a:noFill/>
        </p:spPr>
        <p:txBody>
          <a:bodyPr/>
          <a:lstStyle/>
          <a:p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音調的產生 </a:t>
            </a:r>
            <a:r>
              <a:rPr lang="en-US" altLang="zh-TW" dirty="0" smtClean="0">
                <a:solidFill>
                  <a:srgbClr val="081D58"/>
                </a:solidFill>
                <a:latin typeface="+mj-ea"/>
              </a:rPr>
              <a:t>–</a:t>
            </a:r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 使用 </a:t>
            </a:r>
            <a:r>
              <a:rPr lang="en-US" altLang="zh-TW" sz="2000" dirty="0" err="1">
                <a:solidFill>
                  <a:srgbClr val="081D58"/>
                </a:solidFill>
                <a:latin typeface="+mj-ea"/>
              </a:rPr>
              <a:t>CLK_SysTickDelay</a:t>
            </a:r>
            <a:r>
              <a:rPr lang="en-US" altLang="zh-TW" sz="2000" dirty="0">
                <a:solidFill>
                  <a:srgbClr val="081D58"/>
                </a:solidFill>
                <a:latin typeface="+mj-ea"/>
              </a:rPr>
              <a:t>()</a:t>
            </a:r>
            <a:endParaRPr lang="zh-TW" altLang="en-US" dirty="0">
              <a:solidFill>
                <a:srgbClr val="081D58"/>
              </a:solidFill>
              <a:latin typeface="+mj-ea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34" y="1034147"/>
            <a:ext cx="3971925" cy="3524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 bwMode="auto">
          <a:xfrm>
            <a:off x="2627784" y="1556792"/>
            <a:ext cx="720080" cy="425522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4661592" y="1547773"/>
            <a:ext cx="720080" cy="425522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717349" y="1541021"/>
            <a:ext cx="720080" cy="425522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923928" y="979448"/>
            <a:ext cx="792088" cy="407124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46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48085"/>
            <a:ext cx="5891036" cy="372603"/>
          </a:xfrm>
          <a:noFill/>
        </p:spPr>
        <p:txBody>
          <a:bodyPr/>
          <a:lstStyle/>
          <a:p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使用 </a:t>
            </a:r>
            <a:r>
              <a:rPr lang="en-US" altLang="zh-TW" sz="2000" dirty="0" err="1" smtClean="0">
                <a:solidFill>
                  <a:srgbClr val="081D58"/>
                </a:solidFill>
                <a:latin typeface="+mj-ea"/>
              </a:rPr>
              <a:t>CLK_SysTickDelay</a:t>
            </a:r>
            <a:r>
              <a:rPr lang="en-US" altLang="zh-TW" sz="2000" dirty="0" smtClean="0">
                <a:solidFill>
                  <a:srgbClr val="081D58"/>
                </a:solidFill>
                <a:latin typeface="+mj-ea"/>
              </a:rPr>
              <a:t>() </a:t>
            </a:r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播放旋律 </a:t>
            </a:r>
            <a:r>
              <a:rPr lang="en-US" altLang="zh-TW" dirty="0" smtClean="0">
                <a:solidFill>
                  <a:srgbClr val="081D58"/>
                </a:solidFill>
                <a:latin typeface="+mj-ea"/>
              </a:rPr>
              <a:t>– </a:t>
            </a:r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小蜜蜂</a:t>
            </a:r>
            <a:endParaRPr lang="zh-TW" altLang="en-US" dirty="0">
              <a:solidFill>
                <a:srgbClr val="081D58"/>
              </a:solidFill>
              <a:latin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97" y="723763"/>
            <a:ext cx="5040560" cy="14107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2148432" y="971936"/>
            <a:ext cx="4104456" cy="21602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163948"/>
            <a:ext cx="8568952" cy="462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03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48085"/>
            <a:ext cx="5891036" cy="372603"/>
          </a:xfrm>
          <a:noFill/>
        </p:spPr>
        <p:txBody>
          <a:bodyPr/>
          <a:lstStyle/>
          <a:p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使用 </a:t>
            </a:r>
            <a:r>
              <a:rPr lang="en-US" altLang="zh-TW" sz="2000" dirty="0" err="1" smtClean="0">
                <a:solidFill>
                  <a:srgbClr val="081D58"/>
                </a:solidFill>
                <a:latin typeface="+mj-ea"/>
              </a:rPr>
              <a:t>CLK_SysTickDelay</a:t>
            </a:r>
            <a:r>
              <a:rPr lang="en-US" altLang="zh-TW" sz="2000" dirty="0" smtClean="0">
                <a:solidFill>
                  <a:srgbClr val="081D58"/>
                </a:solidFill>
                <a:latin typeface="+mj-ea"/>
              </a:rPr>
              <a:t>() </a:t>
            </a:r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播放旋律 </a:t>
            </a:r>
            <a:r>
              <a:rPr lang="en-US" altLang="zh-TW" dirty="0" smtClean="0">
                <a:solidFill>
                  <a:srgbClr val="081D58"/>
                </a:solidFill>
                <a:latin typeface="+mj-ea"/>
              </a:rPr>
              <a:t>– </a:t>
            </a:r>
            <a:r>
              <a:rPr lang="zh-TW" altLang="en-US" dirty="0" smtClean="0">
                <a:solidFill>
                  <a:srgbClr val="081D58"/>
                </a:solidFill>
                <a:latin typeface="+mj-ea"/>
              </a:rPr>
              <a:t>警報器</a:t>
            </a:r>
            <a:endParaRPr lang="zh-TW" altLang="en-US" dirty="0">
              <a:solidFill>
                <a:srgbClr val="081D58"/>
              </a:solidFill>
              <a:latin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36148"/>
            <a:ext cx="4824536" cy="57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6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323573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7-segment </a:t>
            </a:r>
            <a:r>
              <a:rPr lang="en-US" altLang="zh-TW" dirty="0" smtClean="0"/>
              <a:t>LEDs on </a:t>
            </a:r>
            <a:r>
              <a:rPr lang="en-US" altLang="zh-TW" dirty="0"/>
              <a:t>Learning board</a:t>
            </a:r>
            <a:endParaRPr lang="en-US" altLang="zh-TW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468306"/>
            <a:ext cx="3456384" cy="2841014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 bwMode="auto">
          <a:xfrm>
            <a:off x="7679119" y="3778577"/>
            <a:ext cx="1213361" cy="5760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08720"/>
            <a:ext cx="5184576" cy="5184576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 bwMode="auto">
          <a:xfrm>
            <a:off x="2555776" y="908720"/>
            <a:ext cx="864096" cy="2880320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695" y="832589"/>
            <a:ext cx="3171825" cy="13620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348880"/>
            <a:ext cx="1666875" cy="628650"/>
          </a:xfrm>
          <a:prstGeom prst="rect">
            <a:avLst/>
          </a:prstGeom>
        </p:spPr>
      </p:pic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4788024" y="2303165"/>
            <a:ext cx="1512168" cy="720080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6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288581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Library/Nu-LB-NUC140: </a:t>
            </a:r>
            <a:r>
              <a:rPr lang="en-US" altLang="zh-TW" dirty="0" err="1"/>
              <a:t>Seven_Segment.c</a:t>
            </a:r>
            <a:endParaRPr lang="en-US" altLang="zh-TW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786673" y="1052736"/>
            <a:ext cx="76328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fr-FR" altLang="zh-TW" sz="1600" dirty="0">
                <a:solidFill>
                  <a:schemeClr val="tx1"/>
                </a:solidFill>
              </a:rPr>
              <a:t>OpenSevenSegment(void</a:t>
            </a:r>
            <a:r>
              <a:rPr lang="fr-FR" altLang="zh-TW" sz="16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fr-FR" altLang="zh-TW" sz="1600" dirty="0">
                <a:solidFill>
                  <a:schemeClr val="tx1"/>
                </a:solidFill>
              </a:rPr>
              <a:t>ShowSevenSegment(uint8_t no, uint8_t number</a:t>
            </a:r>
            <a:r>
              <a:rPr lang="fr-FR" altLang="zh-TW" sz="16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err="1">
                <a:solidFill>
                  <a:schemeClr val="tx1"/>
                </a:solidFill>
              </a:rPr>
              <a:t>CloseSevenSegment</a:t>
            </a:r>
            <a:r>
              <a:rPr lang="en-US" altLang="zh-TW" sz="1600" dirty="0">
                <a:solidFill>
                  <a:schemeClr val="tx1"/>
                </a:solidFill>
              </a:rPr>
              <a:t>(void)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2060848"/>
            <a:ext cx="3331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fr-FR" altLang="zh-TW" dirty="0">
                <a:solidFill>
                  <a:srgbClr val="0070C0"/>
                </a:solidFill>
              </a:rPr>
              <a:t>OpenSevenSegment</a:t>
            </a:r>
            <a:r>
              <a:rPr lang="fr-FR" altLang="zh-TW" dirty="0" smtClean="0">
                <a:solidFill>
                  <a:schemeClr val="tx1"/>
                </a:solidFill>
              </a:rPr>
              <a:t> </a:t>
            </a:r>
            <a:r>
              <a:rPr lang="fr-FR" altLang="zh-TW" dirty="0">
                <a:solidFill>
                  <a:schemeClr val="tx1"/>
                </a:solidFill>
              </a:rPr>
              <a:t>(void)</a:t>
            </a:r>
          </a:p>
        </p:txBody>
      </p:sp>
      <p:sp>
        <p:nvSpPr>
          <p:cNvPr id="13" name="矩形 12"/>
          <p:cNvSpPr/>
          <p:nvPr/>
        </p:nvSpPr>
        <p:spPr>
          <a:xfrm>
            <a:off x="547936" y="740987"/>
            <a:ext cx="15856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Functions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48064" y="2148204"/>
            <a:ext cx="3331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fr-FR" altLang="zh-TW" dirty="0" smtClean="0">
                <a:solidFill>
                  <a:srgbClr val="0070C0"/>
                </a:solidFill>
              </a:rPr>
              <a:t>CloseSevenSegment</a:t>
            </a:r>
            <a:r>
              <a:rPr lang="fr-FR" altLang="zh-TW" dirty="0" smtClean="0">
                <a:solidFill>
                  <a:schemeClr val="tx1"/>
                </a:solidFill>
              </a:rPr>
              <a:t> </a:t>
            </a:r>
            <a:r>
              <a:rPr lang="fr-FR" altLang="zh-TW" dirty="0">
                <a:solidFill>
                  <a:schemeClr val="tx1"/>
                </a:solidFill>
              </a:rPr>
              <a:t>(void)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623036"/>
            <a:ext cx="2301801" cy="1176315"/>
          </a:xfrm>
          <a:prstGeom prst="rect">
            <a:avLst/>
          </a:prstGeom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73" y="2447333"/>
            <a:ext cx="35718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56935"/>
            <a:ext cx="4314825" cy="5286375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288581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Library/Nu-LB-NUC140: </a:t>
            </a:r>
            <a:r>
              <a:rPr lang="en-US" altLang="zh-TW" dirty="0" err="1"/>
              <a:t>Seven_Segment.c</a:t>
            </a:r>
            <a:endParaRPr lang="en-US" altLang="zh-TW" sz="2800" dirty="0" smtClean="0"/>
          </a:p>
        </p:txBody>
      </p:sp>
      <p:sp>
        <p:nvSpPr>
          <p:cNvPr id="5" name="矩形 4"/>
          <p:cNvSpPr/>
          <p:nvPr/>
        </p:nvSpPr>
        <p:spPr>
          <a:xfrm>
            <a:off x="395536" y="836712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fr-FR" altLang="zh-TW" dirty="0" smtClean="0">
                <a:solidFill>
                  <a:srgbClr val="0070C0"/>
                </a:solidFill>
              </a:rPr>
              <a:t>ShowSevenSegment </a:t>
            </a:r>
            <a:r>
              <a:rPr lang="fr-FR" altLang="zh-TW" dirty="0" smtClean="0">
                <a:solidFill>
                  <a:schemeClr val="tx1"/>
                </a:solidFill>
              </a:rPr>
              <a:t>(</a:t>
            </a:r>
            <a:r>
              <a:rPr lang="fr-FR" altLang="zh-TW" dirty="0">
                <a:solidFill>
                  <a:schemeClr val="tx1"/>
                </a:solidFill>
              </a:rPr>
              <a:t>uint8_t no, uint8_t number)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132856"/>
            <a:ext cx="2657475" cy="1352550"/>
          </a:xfrm>
          <a:prstGeom prst="rect">
            <a:avLst/>
          </a:prstGeom>
        </p:spPr>
      </p:pic>
      <p:sp>
        <p:nvSpPr>
          <p:cNvPr id="16" name="圓角矩形 15"/>
          <p:cNvSpPr/>
          <p:nvPr/>
        </p:nvSpPr>
        <p:spPr bwMode="auto">
          <a:xfrm>
            <a:off x="1420313" y="1862408"/>
            <a:ext cx="1413031" cy="216024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72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288581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Library/Nu-LB-NUC140: </a:t>
            </a:r>
            <a:r>
              <a:rPr lang="en-US" altLang="zh-TW" dirty="0" err="1"/>
              <a:t>Seven_Segment.c</a:t>
            </a:r>
            <a:endParaRPr lang="en-US" altLang="zh-TW" sz="28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9" y="4190634"/>
            <a:ext cx="3744416" cy="28405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4496293"/>
            <a:ext cx="6677542" cy="26744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3944"/>
            <a:ext cx="4295775" cy="35623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23528" y="5013176"/>
            <a:ext cx="484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0070C0"/>
                </a:solidFill>
              </a:rPr>
              <a:t>temp (8 bits):  </a:t>
            </a:r>
            <a:r>
              <a:rPr lang="en-US" altLang="zh-TW" sz="1400" dirty="0" smtClean="0">
                <a:solidFill>
                  <a:schemeClr val="tx1"/>
                </a:solidFill>
              </a:rPr>
              <a:t>PE7  PE6  PE5  PE4  PE3  PE2  PE1  PE0  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453342" y="5669129"/>
            <a:ext cx="3545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0070C0"/>
                </a:solidFill>
              </a:rPr>
              <a:t>  </a:t>
            </a:r>
            <a:r>
              <a:rPr lang="en-US" altLang="zh-TW" sz="1400" dirty="0" smtClean="0">
                <a:solidFill>
                  <a:srgbClr val="7030A0"/>
                </a:solidFill>
              </a:rPr>
              <a:t>G      E      D      B      A       F     DOT   C  </a:t>
            </a:r>
            <a:endParaRPr lang="zh-TW" altLang="en-US" sz="1400" dirty="0">
              <a:solidFill>
                <a:srgbClr val="7030A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11498" y="6046342"/>
            <a:ext cx="808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(Note: the arrangement of segment pins is not the same as indicated in the schematic.)</a:t>
            </a:r>
            <a:endParaRPr lang="zh-TW" altLang="en-US" sz="1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03648" y="5291916"/>
            <a:ext cx="3595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0070C0"/>
                </a:solidFill>
              </a:rPr>
              <a:t> </a:t>
            </a:r>
            <a:r>
              <a:rPr lang="en-US" altLang="zh-TW" sz="1400" dirty="0" smtClean="0">
                <a:solidFill>
                  <a:srgbClr val="7030A0"/>
                </a:solidFill>
              </a:rPr>
              <a:t>DOT   G      F      E      D       C       B      A  </a:t>
            </a:r>
            <a:endParaRPr lang="zh-TW" altLang="en-US" sz="1400" dirty="0">
              <a:solidFill>
                <a:srgbClr val="7030A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507" y="1182409"/>
            <a:ext cx="1210247" cy="206096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950" y="2757018"/>
            <a:ext cx="1198019" cy="44454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482" y="1542392"/>
            <a:ext cx="2431310" cy="839907"/>
          </a:xfrm>
          <a:prstGeom prst="rect">
            <a:avLst/>
          </a:prstGeom>
        </p:spPr>
      </p:pic>
      <p:cxnSp>
        <p:nvCxnSpPr>
          <p:cNvPr id="19" name="直線接點 18"/>
          <p:cNvCxnSpPr/>
          <p:nvPr/>
        </p:nvCxnSpPr>
        <p:spPr bwMode="auto">
          <a:xfrm flipV="1">
            <a:off x="1352534" y="5420465"/>
            <a:ext cx="3761270" cy="23089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721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906519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GPIO_7seg </a:t>
            </a:r>
            <a:endParaRPr lang="en-US" altLang="zh-TW" sz="28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16938"/>
            <a:ext cx="6350367" cy="29000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4" y="3933056"/>
            <a:ext cx="3358637" cy="26338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4171260"/>
            <a:ext cx="3240360" cy="2416843"/>
          </a:xfrm>
          <a:prstGeom prst="rect">
            <a:avLst/>
          </a:prstGeom>
        </p:spPr>
      </p:pic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72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13922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GPIO_7seg_keypad 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3" y="908720"/>
            <a:ext cx="2771775" cy="3009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212976"/>
            <a:ext cx="3495675" cy="371475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660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227119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General Purpose I/O (GPIO) </a:t>
            </a:r>
            <a:endParaRPr lang="en-US" altLang="zh-TW" sz="2800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7504" y="764704"/>
            <a:ext cx="896448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</a:rPr>
              <a:t>Overview</a:t>
            </a:r>
          </a:p>
          <a:p>
            <a:pPr lvl="1" eaLnBrk="1" hangingPunct="1">
              <a:buClr>
                <a:srgbClr val="FF0000"/>
              </a:buClr>
              <a:defRPr/>
            </a:pPr>
            <a:r>
              <a:rPr lang="en-US" altLang="zh-TW" sz="1800" kern="0" dirty="0">
                <a:solidFill>
                  <a:srgbClr val="000000"/>
                </a:solidFill>
              </a:rPr>
              <a:t>The </a:t>
            </a:r>
            <a:r>
              <a:rPr lang="en-US" altLang="zh-TW" sz="1800" kern="0" dirty="0" err="1" smtClean="0">
                <a:solidFill>
                  <a:srgbClr val="000000"/>
                </a:solidFill>
              </a:rPr>
              <a:t>NuMicro</a:t>
            </a:r>
            <a:r>
              <a:rPr lang="en-US" altLang="zh-TW" sz="1800" kern="0" dirty="0" smtClean="0">
                <a:solidFill>
                  <a:srgbClr val="000000"/>
                </a:solidFill>
              </a:rPr>
              <a:t> NUC140 </a:t>
            </a:r>
            <a:r>
              <a:rPr lang="en-US" altLang="zh-TW" sz="1800" kern="0" dirty="0">
                <a:solidFill>
                  <a:srgbClr val="000000"/>
                </a:solidFill>
              </a:rPr>
              <a:t>has </a:t>
            </a:r>
            <a:r>
              <a:rPr lang="en-US" altLang="zh-TW" sz="1800" kern="0" dirty="0">
                <a:solidFill>
                  <a:schemeClr val="accent2"/>
                </a:solidFill>
              </a:rPr>
              <a:t>up to 80 </a:t>
            </a:r>
            <a:r>
              <a:rPr lang="en-US" altLang="zh-TW" sz="1800" kern="0" dirty="0">
                <a:solidFill>
                  <a:srgbClr val="000000"/>
                </a:solidFill>
              </a:rPr>
              <a:t>General Purpose I/O pins that can be shared with other function pins depending on the chip configuration</a:t>
            </a:r>
            <a:r>
              <a:rPr lang="en-US" altLang="zh-TW" sz="1800" kern="0" dirty="0" smtClean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buClr>
                <a:srgbClr val="FF0000"/>
              </a:buClr>
              <a:defRPr/>
            </a:pPr>
            <a:r>
              <a:rPr lang="en-US" altLang="zh-TW" sz="1800" kern="0" dirty="0" smtClean="0">
                <a:solidFill>
                  <a:srgbClr val="000000"/>
                </a:solidFill>
              </a:rPr>
              <a:t>These </a:t>
            </a:r>
            <a:r>
              <a:rPr lang="en-US" altLang="zh-TW" sz="1800" kern="0" dirty="0">
                <a:solidFill>
                  <a:srgbClr val="000000"/>
                </a:solidFill>
              </a:rPr>
              <a:t>80 pins are arranged in 5 ports named with </a:t>
            </a:r>
            <a:r>
              <a:rPr lang="en-US" altLang="zh-TW" sz="1800" kern="0" dirty="0">
                <a:solidFill>
                  <a:schemeClr val="accent2"/>
                </a:solidFill>
              </a:rPr>
              <a:t>GPIOA, GPIOB, GPIOC, GPIOD and GPIOE</a:t>
            </a:r>
            <a:r>
              <a:rPr lang="en-US" altLang="zh-TW" sz="1800" kern="0" dirty="0">
                <a:solidFill>
                  <a:srgbClr val="000000"/>
                </a:solidFill>
              </a:rPr>
              <a:t>. </a:t>
            </a:r>
            <a:r>
              <a:rPr lang="en-US" altLang="zh-TW" sz="1800" kern="0" dirty="0" smtClean="0">
                <a:solidFill>
                  <a:srgbClr val="000000"/>
                </a:solidFill>
              </a:rPr>
              <a:t>Each </a:t>
            </a:r>
            <a:r>
              <a:rPr lang="en-US" altLang="zh-TW" sz="1800" kern="0" dirty="0">
                <a:solidFill>
                  <a:srgbClr val="000000"/>
                </a:solidFill>
              </a:rPr>
              <a:t>port has maximum 16 pins. </a:t>
            </a:r>
            <a:endParaRPr lang="en-US" altLang="zh-TW" sz="1800" kern="0" dirty="0" smtClean="0">
              <a:solidFill>
                <a:srgbClr val="000000"/>
              </a:solidFill>
            </a:endParaRPr>
          </a:p>
          <a:p>
            <a:pPr lvl="1" eaLnBrk="1" hangingPunct="1">
              <a:buClr>
                <a:srgbClr val="FF0000"/>
              </a:buClr>
              <a:defRPr/>
            </a:pPr>
            <a:r>
              <a:rPr lang="en-US" altLang="zh-TW" sz="1800" kern="0" dirty="0" smtClean="0">
                <a:solidFill>
                  <a:srgbClr val="000000"/>
                </a:solidFill>
              </a:rPr>
              <a:t>Each </a:t>
            </a:r>
            <a:r>
              <a:rPr lang="en-US" altLang="zh-TW" sz="1800" kern="0" dirty="0">
                <a:solidFill>
                  <a:srgbClr val="000000"/>
                </a:solidFill>
              </a:rPr>
              <a:t>one of the 80 pins is independent and has </a:t>
            </a:r>
            <a:r>
              <a:rPr lang="en-US" altLang="zh-TW" sz="1800" kern="0" dirty="0">
                <a:solidFill>
                  <a:schemeClr val="accent2"/>
                </a:solidFill>
              </a:rPr>
              <a:t>the corresponding register bits </a:t>
            </a:r>
            <a:r>
              <a:rPr lang="en-US" altLang="zh-TW" sz="1800" kern="0" dirty="0">
                <a:solidFill>
                  <a:srgbClr val="000000"/>
                </a:solidFill>
              </a:rPr>
              <a:t>to control the pin mode function and </a:t>
            </a:r>
            <a:r>
              <a:rPr lang="en-US" altLang="zh-TW" sz="1800" kern="0" dirty="0" smtClean="0">
                <a:solidFill>
                  <a:srgbClr val="000000"/>
                </a:solidFill>
              </a:rPr>
              <a:t>data.</a:t>
            </a:r>
            <a:r>
              <a:rPr lang="en-US" altLang="zh-TW" sz="1800" dirty="0" smtClean="0"/>
              <a:t> </a:t>
            </a:r>
            <a:endParaRPr kumimoji="1" lang="en-US" altLang="zh-TW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</a:endParaRPr>
          </a:p>
          <a:p>
            <a:pPr indent="-285750" eaLnBrk="1" hangingPunct="1">
              <a:spcBef>
                <a:spcPts val="1200"/>
              </a:spcBef>
              <a:buClr>
                <a:schemeClr val="accent2"/>
              </a:buClr>
              <a:buSzPct val="55000"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</a:rPr>
              <a:t>Features</a:t>
            </a:r>
          </a:p>
          <a:p>
            <a:pPr lvl="1" eaLnBrk="1" hangingPunct="1">
              <a:buClr>
                <a:srgbClr val="FF0000"/>
              </a:buClr>
              <a:defRPr/>
            </a:pPr>
            <a:r>
              <a:rPr lang="en-US" altLang="zh-TW" sz="1800" kern="0" dirty="0">
                <a:solidFill>
                  <a:srgbClr val="000000"/>
                </a:solidFill>
              </a:rPr>
              <a:t>Four I/O modes: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TW" sz="1600" kern="0" dirty="0" smtClean="0">
                <a:solidFill>
                  <a:srgbClr val="000000"/>
                </a:solidFill>
              </a:rPr>
              <a:t>Input </a:t>
            </a:r>
            <a:r>
              <a:rPr lang="en-US" altLang="zh-TW" sz="1600" kern="0" dirty="0">
                <a:solidFill>
                  <a:srgbClr val="000000"/>
                </a:solidFill>
              </a:rPr>
              <a:t>only with high </a:t>
            </a:r>
            <a:r>
              <a:rPr lang="en-US" altLang="zh-TW" sz="1600" kern="0" dirty="0" smtClean="0">
                <a:solidFill>
                  <a:srgbClr val="000000"/>
                </a:solidFill>
              </a:rPr>
              <a:t>impendence</a:t>
            </a:r>
            <a:endParaRPr lang="en-US" altLang="zh-TW" sz="1600" kern="0" dirty="0">
              <a:solidFill>
                <a:srgbClr val="000000"/>
              </a:solidFill>
            </a:endParaRP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TW" sz="1600" kern="0" dirty="0" smtClean="0">
                <a:solidFill>
                  <a:srgbClr val="000000"/>
                </a:solidFill>
              </a:rPr>
              <a:t>Push-Pull </a:t>
            </a:r>
            <a:r>
              <a:rPr lang="en-US" altLang="zh-TW" sz="1600" kern="0" dirty="0">
                <a:solidFill>
                  <a:srgbClr val="000000"/>
                </a:solidFill>
              </a:rPr>
              <a:t>output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TW" sz="1600" kern="0" dirty="0" smtClean="0">
                <a:solidFill>
                  <a:srgbClr val="000000"/>
                </a:solidFill>
              </a:rPr>
              <a:t>Open-Drain output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TW" sz="1600" kern="0" dirty="0">
                <a:solidFill>
                  <a:srgbClr val="000000"/>
                </a:solidFill>
              </a:rPr>
              <a:t>Quasi bi-direction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altLang="zh-TW" sz="1600" kern="0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70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13922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GPIO_7seg_keypad 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789159"/>
            <a:ext cx="3437284" cy="26911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80" y="1789159"/>
            <a:ext cx="3496780" cy="267856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86379" y="4713466"/>
            <a:ext cx="1954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accent2"/>
                </a:solidFill>
              </a:rPr>
              <a:t>原始</a:t>
            </a:r>
            <a:endParaRPr lang="en-US" altLang="zh-TW" b="1" dirty="0" smtClean="0">
              <a:solidFill>
                <a:schemeClr val="accent2"/>
              </a:solidFill>
            </a:endParaRPr>
          </a:p>
          <a:p>
            <a:pPr algn="ctr"/>
            <a:r>
              <a:rPr lang="en-US" altLang="zh-TW" b="1" dirty="0" smtClean="0">
                <a:solidFill>
                  <a:schemeClr val="accent2"/>
                </a:solidFill>
              </a:rPr>
              <a:t>(</a:t>
            </a:r>
            <a:r>
              <a:rPr lang="zh-TW" altLang="en-US" b="1" dirty="0" smtClean="0">
                <a:solidFill>
                  <a:schemeClr val="accent2"/>
                </a:solidFill>
              </a:rPr>
              <a:t>手指需持續按著</a:t>
            </a:r>
            <a:r>
              <a:rPr lang="en-US" altLang="zh-TW" b="1" dirty="0" smtClean="0">
                <a:solidFill>
                  <a:schemeClr val="accent2"/>
                </a:solidFill>
              </a:rPr>
              <a:t>)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12160" y="4703106"/>
            <a:ext cx="204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2"/>
                </a:solidFill>
              </a:rPr>
              <a:t>        修改後</a:t>
            </a:r>
            <a:endParaRPr lang="en-US" altLang="zh-TW" b="1" dirty="0" smtClean="0">
              <a:solidFill>
                <a:schemeClr val="accent2"/>
              </a:solidFill>
            </a:endParaRPr>
          </a:p>
          <a:p>
            <a:r>
              <a:rPr lang="en-US" altLang="zh-TW" b="1" dirty="0" smtClean="0">
                <a:solidFill>
                  <a:schemeClr val="accent2"/>
                </a:solidFill>
              </a:rPr>
              <a:t>(1. </a:t>
            </a:r>
            <a:r>
              <a:rPr lang="zh-TW" altLang="en-US" b="1" dirty="0" smtClean="0">
                <a:solidFill>
                  <a:schemeClr val="accent2"/>
                </a:solidFill>
              </a:rPr>
              <a:t>按後即可放手 </a:t>
            </a:r>
            <a:r>
              <a:rPr lang="en-US" altLang="zh-TW" b="1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en-US" altLang="zh-TW" b="1" dirty="0" smtClean="0">
                <a:solidFill>
                  <a:schemeClr val="accent2"/>
                </a:solidFill>
              </a:rPr>
              <a:t>(2. </a:t>
            </a:r>
            <a:r>
              <a:rPr lang="zh-TW" altLang="en-US" b="1" dirty="0" smtClean="0">
                <a:solidFill>
                  <a:schemeClr val="accent2"/>
                </a:solidFill>
              </a:rPr>
              <a:t>不再顯示 </a:t>
            </a:r>
            <a:r>
              <a:rPr lang="en-US" altLang="zh-TW" b="1" dirty="0" smtClean="0">
                <a:solidFill>
                  <a:schemeClr val="accent2"/>
                </a:solidFill>
              </a:rPr>
              <a:t>”0” )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260234" cy="372603"/>
          </a:xfrm>
        </p:spPr>
        <p:txBody>
          <a:bodyPr/>
          <a:lstStyle/>
          <a:p>
            <a:pPr eaLnBrk="1" hangingPunct="1"/>
            <a:r>
              <a:rPr lang="zh-TW" altLang="en-US" dirty="0" smtClean="0">
                <a:latin typeface="+mn-ea"/>
                <a:ea typeface="+mn-ea"/>
              </a:rPr>
              <a:t>修改 </a:t>
            </a:r>
            <a:r>
              <a:rPr lang="en-US" altLang="zh-TW" dirty="0" err="1" smtClean="0"/>
              <a:t>main.c</a:t>
            </a:r>
            <a:r>
              <a:rPr lang="en-US" altLang="zh-TW" dirty="0" smtClean="0"/>
              <a:t> (1)</a:t>
            </a:r>
            <a:endParaRPr lang="en-US" altLang="zh-TW" sz="2800" dirty="0" smtClean="0"/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89" y="1052736"/>
            <a:ext cx="2771775" cy="30099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052736"/>
            <a:ext cx="3189059" cy="4218438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 bwMode="auto">
          <a:xfrm rot="1093511" flipV="1">
            <a:off x="3793870" y="3499513"/>
            <a:ext cx="713841" cy="203759"/>
          </a:xfrm>
          <a:prstGeom prst="rightArrow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3" name="向右箭號 12"/>
          <p:cNvSpPr/>
          <p:nvPr/>
        </p:nvSpPr>
        <p:spPr bwMode="auto">
          <a:xfrm rot="5400000" flipV="1">
            <a:off x="1902748" y="4307327"/>
            <a:ext cx="562762" cy="186888"/>
          </a:xfrm>
          <a:prstGeom prst="rightArrow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971600" y="2924944"/>
            <a:ext cx="2160240" cy="936104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982683"/>
            <a:ext cx="3312368" cy="146018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 bwMode="auto">
          <a:xfrm>
            <a:off x="5220072" y="3068960"/>
            <a:ext cx="2880320" cy="2016224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899592" y="4982683"/>
            <a:ext cx="3384376" cy="1460186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920945" cy="372603"/>
          </a:xfrm>
        </p:spPr>
        <p:txBody>
          <a:bodyPr/>
          <a:lstStyle/>
          <a:p>
            <a:pPr eaLnBrk="1" hangingPunct="1"/>
            <a:r>
              <a:rPr lang="zh-TW" altLang="en-US" dirty="0" smtClean="0">
                <a:latin typeface="+mn-ea"/>
                <a:ea typeface="+mn-ea"/>
              </a:rPr>
              <a:t>修改 </a:t>
            </a:r>
            <a:r>
              <a:rPr lang="en-US" altLang="zh-TW" dirty="0" err="1" smtClean="0"/>
              <a:t>Seven_Segment.c</a:t>
            </a:r>
            <a:r>
              <a:rPr lang="en-US" altLang="zh-TW" dirty="0" smtClean="0"/>
              <a:t> (2)</a:t>
            </a:r>
            <a:endParaRPr lang="en-US" altLang="zh-TW" sz="2800" dirty="0" smtClean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1671356"/>
            <a:ext cx="2657475" cy="1352550"/>
          </a:xfrm>
          <a:prstGeom prst="rect">
            <a:avLst/>
          </a:prstGeom>
        </p:spPr>
      </p:pic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6712"/>
            <a:ext cx="4469305" cy="5852073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 bwMode="auto">
          <a:xfrm>
            <a:off x="827584" y="1657002"/>
            <a:ext cx="2448272" cy="547861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1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310749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GPIO_7seg_keypad4 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980728"/>
            <a:ext cx="4731356" cy="53343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769" y="854860"/>
            <a:ext cx="1667631" cy="16424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769" y="4941168"/>
            <a:ext cx="1641045" cy="15655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297" y="2857427"/>
            <a:ext cx="1643287" cy="1723665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 bwMode="auto">
          <a:xfrm>
            <a:off x="7369159" y="4616260"/>
            <a:ext cx="0" cy="28357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單箭頭接點 9"/>
          <p:cNvCxnSpPr/>
          <p:nvPr/>
        </p:nvCxnSpPr>
        <p:spPr bwMode="auto">
          <a:xfrm>
            <a:off x="7369159" y="2532519"/>
            <a:ext cx="0" cy="28357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單箭頭接點 10"/>
          <p:cNvCxnSpPr/>
          <p:nvPr/>
        </p:nvCxnSpPr>
        <p:spPr bwMode="auto">
          <a:xfrm flipH="1">
            <a:off x="4572000" y="5651917"/>
            <a:ext cx="216024" cy="144016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/>
          <p:cNvSpPr txBox="1"/>
          <p:nvPr/>
        </p:nvSpPr>
        <p:spPr>
          <a:xfrm>
            <a:off x="4788024" y="5462315"/>
            <a:ext cx="1285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accent2"/>
                </a:solidFill>
                <a:latin typeface="+mn-ea"/>
              </a:rPr>
              <a:t>產生額外延遲</a:t>
            </a:r>
            <a:endParaRPr lang="zh-TW" altLang="en-US" sz="14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3" name="Rounded Rectangular Callout 1"/>
          <p:cNvSpPr>
            <a:spLocks noChangeArrowheads="1"/>
          </p:cNvSpPr>
          <p:nvPr/>
        </p:nvSpPr>
        <p:spPr bwMode="auto">
          <a:xfrm>
            <a:off x="3218570" y="2709343"/>
            <a:ext cx="2777979" cy="1058021"/>
          </a:xfrm>
          <a:prstGeom prst="wedgeRoundRectCallout">
            <a:avLst>
              <a:gd name="adj1" fmla="val -52112"/>
              <a:gd name="adj2" fmla="val 80041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因為</a:t>
            </a:r>
            <a:r>
              <a:rPr lang="zh-TW" altLang="en-US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專案</a:t>
            </a:r>
            <a:r>
              <a:rPr lang="zh-TW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包含 </a:t>
            </a:r>
            <a:r>
              <a:rPr lang="en-US" altLang="zh-TW" sz="1400" dirty="0" err="1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retarget.c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, </a:t>
            </a:r>
            <a:r>
              <a:rPr lang="zh-TW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所以</a:t>
            </a:r>
            <a:r>
              <a:rPr lang="en-US" altLang="zh-TW" sz="1400" dirty="0" err="1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printf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lang="zh-TW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必須在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Debug</a:t>
            </a:r>
            <a:r>
              <a:rPr lang="zh-TW" altLang="en-US" sz="14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模式</a:t>
            </a:r>
            <a:r>
              <a:rPr lang="zh-TW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下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, </a:t>
            </a:r>
            <a:r>
              <a:rPr lang="zh-TW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選擇 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Serial Windows -&gt; </a:t>
            </a:r>
            <a:r>
              <a:rPr lang="en-US" altLang="zh-TW" sz="1400" dirty="0" err="1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Uart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#1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才能看到執行的結果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14" name="直線接點 13"/>
          <p:cNvCxnSpPr/>
          <p:nvPr/>
        </p:nvCxnSpPr>
        <p:spPr bwMode="auto">
          <a:xfrm>
            <a:off x="1259632" y="4293096"/>
            <a:ext cx="352839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4446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225790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GPIO_7seg_keypad4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1196752"/>
            <a:ext cx="1599375" cy="16860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43" y="4263240"/>
            <a:ext cx="1540432" cy="16680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1014488"/>
            <a:ext cx="4680520" cy="5386312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 bwMode="auto">
          <a:xfrm>
            <a:off x="7380312" y="3140968"/>
            <a:ext cx="0" cy="86409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字方塊 9"/>
          <p:cNvSpPr txBox="1"/>
          <p:nvPr/>
        </p:nvSpPr>
        <p:spPr>
          <a:xfrm>
            <a:off x="5292080" y="3199436"/>
            <a:ext cx="2095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accent2"/>
                </a:solidFill>
                <a:latin typeface="+mn-ea"/>
              </a:rPr>
              <a:t>按一下數字</a:t>
            </a:r>
            <a:r>
              <a:rPr lang="en-US" altLang="zh-TW" sz="1400" b="1" dirty="0" smtClean="0">
                <a:solidFill>
                  <a:schemeClr val="accent2"/>
                </a:solidFill>
                <a:latin typeface="+mn-ea"/>
              </a:rPr>
              <a:t>, </a:t>
            </a:r>
            <a:r>
              <a:rPr lang="zh-TW" altLang="en-US" sz="1400" b="1" dirty="0" smtClean="0">
                <a:solidFill>
                  <a:schemeClr val="accent2"/>
                </a:solidFill>
                <a:latin typeface="+mn-ea"/>
              </a:rPr>
              <a:t>會連續出現</a:t>
            </a:r>
            <a:r>
              <a:rPr lang="en-US" altLang="zh-TW" sz="1400" b="1" dirty="0" smtClean="0">
                <a:solidFill>
                  <a:schemeClr val="accent2"/>
                </a:solidFill>
                <a:latin typeface="+mn-ea"/>
              </a:rPr>
              <a:t>, </a:t>
            </a:r>
          </a:p>
          <a:p>
            <a:r>
              <a:rPr lang="zh-TW" altLang="en-US" sz="1400" b="1" dirty="0">
                <a:solidFill>
                  <a:schemeClr val="accent2"/>
                </a:solidFill>
                <a:latin typeface="+mn-ea"/>
              </a:rPr>
              <a:t>最後</a:t>
            </a:r>
            <a:r>
              <a:rPr lang="zh-TW" altLang="en-US" sz="1400" b="1" dirty="0" smtClean="0">
                <a:solidFill>
                  <a:schemeClr val="accent2"/>
                </a:solidFill>
                <a:latin typeface="+mn-ea"/>
              </a:rPr>
              <a:t>只剩最右邊有數字</a:t>
            </a:r>
            <a:endParaRPr lang="zh-TW" altLang="en-US" sz="1400" b="1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3" name="直線單箭頭接點 12"/>
          <p:cNvCxnSpPr/>
          <p:nvPr/>
        </p:nvCxnSpPr>
        <p:spPr bwMode="auto">
          <a:xfrm flipH="1">
            <a:off x="4788024" y="5733256"/>
            <a:ext cx="216024" cy="144016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235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979983" cy="372603"/>
          </a:xfrm>
        </p:spPr>
        <p:txBody>
          <a:bodyPr/>
          <a:lstStyle/>
          <a:p>
            <a:r>
              <a:rPr lang="en-US" altLang="zh-TW" dirty="0"/>
              <a:t>Button </a:t>
            </a:r>
            <a:r>
              <a:rPr lang="en-US" altLang="zh-TW" dirty="0" err="1"/>
              <a:t>Debouncing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611560" y="3356992"/>
            <a:ext cx="806489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軟體作法一</a:t>
            </a:r>
            <a:r>
              <a:rPr lang="en-US" altLang="zh-TW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就是先</a:t>
            </a:r>
            <a:r>
              <a:rPr lang="zh-TW" altLang="en-US" dirty="0">
                <a:solidFill>
                  <a:schemeClr val="tx1"/>
                </a:solidFill>
                <a:latin typeface="+mn-lt"/>
              </a:rPr>
              <a:t>讀取一次，隔一段時間後，再讀取一次。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如果持續 </a:t>
            </a:r>
            <a:r>
              <a:rPr lang="en-US" altLang="zh-TW" dirty="0" smtClean="0">
                <a:solidFill>
                  <a:schemeClr val="tx1"/>
                </a:solidFill>
                <a:latin typeface="+mn-lt"/>
              </a:rPr>
              <a:t>n 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次 </a:t>
            </a:r>
            <a:r>
              <a:rPr lang="en-US" altLang="zh-TW" dirty="0" smtClean="0">
                <a:solidFill>
                  <a:schemeClr val="tx1"/>
                </a:solidFill>
                <a:latin typeface="+mn-lt"/>
              </a:rPr>
              <a:t>(i.e., n=4), 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的</a:t>
            </a:r>
            <a:r>
              <a:rPr lang="zh-TW" altLang="en-US" dirty="0">
                <a:solidFill>
                  <a:schemeClr val="tx1"/>
                </a:solidFill>
                <a:latin typeface="+mn-lt"/>
              </a:rPr>
              <a:t>狀態都一樣，就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視為按鍵處於穩定狀態，</a:t>
            </a:r>
            <a:r>
              <a:rPr lang="zh-TW" altLang="en-US" dirty="0">
                <a:solidFill>
                  <a:schemeClr val="tx1"/>
                </a:solidFill>
                <a:latin typeface="+mn-lt"/>
              </a:rPr>
              <a:t>否則就是 </a:t>
            </a:r>
            <a:r>
              <a:rPr lang="en-US" altLang="zh-TW" dirty="0">
                <a:solidFill>
                  <a:schemeClr val="tx1"/>
                </a:solidFill>
                <a:latin typeface="+mn-lt"/>
              </a:rPr>
              <a:t>bouncing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。</a:t>
            </a:r>
            <a:endParaRPr lang="en-US" altLang="zh-TW" dirty="0" smtClean="0">
              <a:solidFill>
                <a:schemeClr val="tx1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u"/>
            </a:pPr>
            <a:r>
              <a:rPr lang="zh-TW" altLang="en-US" dirty="0">
                <a:solidFill>
                  <a:schemeClr val="tx1"/>
                </a:solidFill>
              </a:rPr>
              <a:t>軟體</a:t>
            </a:r>
            <a:r>
              <a:rPr lang="zh-TW" altLang="en-US" dirty="0" smtClean="0">
                <a:solidFill>
                  <a:schemeClr val="tx1"/>
                </a:solidFill>
              </a:rPr>
              <a:t>作法二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dirty="0" smtClean="0">
                <a:solidFill>
                  <a:schemeClr val="tx1"/>
                </a:solidFill>
              </a:rPr>
              <a:t> 由於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一般彈跳時間約在</a:t>
            </a:r>
            <a:r>
              <a:rPr lang="en-US" altLang="zh-TW" dirty="0" smtClean="0">
                <a:solidFill>
                  <a:schemeClr val="tx1"/>
                </a:solidFill>
                <a:latin typeface="+mn-lt"/>
              </a:rPr>
              <a:t>10ms~20ms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間</a:t>
            </a:r>
            <a:r>
              <a:rPr lang="zh-TW" altLang="en-US" dirty="0" smtClean="0">
                <a:solidFill>
                  <a:schemeClr val="tx1"/>
                </a:solidFill>
              </a:rPr>
              <a:t>，也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可直接延遲</a:t>
            </a:r>
            <a:r>
              <a:rPr lang="en-US" altLang="zh-TW" dirty="0" smtClean="0">
                <a:solidFill>
                  <a:schemeClr val="tx1"/>
                </a:solidFill>
              </a:rPr>
              <a:t>20ms</a:t>
            </a:r>
            <a:r>
              <a:rPr lang="zh-TW" altLang="en-US" dirty="0" smtClean="0">
                <a:solidFill>
                  <a:schemeClr val="tx1"/>
                </a:solidFill>
              </a:rPr>
              <a:t>後再讀取按鍵值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  <a:endParaRPr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62883"/>
            <a:ext cx="53530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3" y="1700808"/>
            <a:ext cx="7620071" cy="5010113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744889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GPIO_7seg_keypad4</a:t>
            </a:r>
            <a:r>
              <a:rPr lang="zh-TW" altLang="en-US" dirty="0"/>
              <a:t> </a:t>
            </a:r>
            <a:r>
              <a:rPr lang="en-US" altLang="zh-TW" dirty="0" smtClean="0"/>
              <a:t>(modified)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1232" y="822958"/>
            <a:ext cx="5760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在七段顯示器上，從右插入</a:t>
            </a:r>
            <a:r>
              <a:rPr lang="en-US" altLang="zh-TW" sz="20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Keypad</a:t>
            </a:r>
            <a:r>
              <a:rPr lang="zh-TW" altLang="en-US" sz="20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輸入的數字</a:t>
            </a:r>
            <a:r>
              <a:rPr lang="zh-TW" altLang="en-US" sz="20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zh-TW" altLang="en-US" sz="20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zh-TW" altLang="en-US" sz="20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</a:t>
            </a:r>
            <a:r>
              <a:rPr lang="zh-TW" altLang="en-US" sz="20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</a:t>
            </a:r>
            <a:r>
              <a:rPr lang="en-US" altLang="zh-TW" sz="20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個數字</a:t>
            </a:r>
            <a:r>
              <a:rPr lang="en-US" altLang="zh-TW" sz="20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則最左邊數字消失</a:t>
            </a:r>
            <a:endParaRPr lang="zh-TW" altLang="en-US" sz="20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539" y="764704"/>
            <a:ext cx="1215921" cy="123734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685800" y="6191680"/>
            <a:ext cx="4318248" cy="23549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4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206006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Persistence of vision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4176464" cy="309156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7544" y="908720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>
                <a:solidFill>
                  <a:srgbClr val="C00000"/>
                </a:solidFill>
              </a:rPr>
              <a:t>如何</a:t>
            </a:r>
            <a:r>
              <a:rPr lang="zh-TW" altLang="en-US" dirty="0">
                <a:solidFill>
                  <a:srgbClr val="C00000"/>
                </a:solidFill>
              </a:rPr>
              <a:t>利用</a:t>
            </a:r>
            <a:r>
              <a:rPr lang="zh-TW" altLang="en-US" dirty="0" smtClean="0">
                <a:solidFill>
                  <a:srgbClr val="C00000"/>
                </a:solidFill>
              </a:rPr>
              <a:t>視覺暫留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zh-TW" altLang="en-US" dirty="0" smtClean="0">
                <a:solidFill>
                  <a:srgbClr val="C00000"/>
                </a:solidFill>
              </a:rPr>
              <a:t>讓一個</a:t>
            </a:r>
            <a:r>
              <a:rPr lang="en-US" altLang="zh-TW" dirty="0" smtClean="0">
                <a:solidFill>
                  <a:srgbClr val="C00000"/>
                </a:solidFill>
              </a:rPr>
              <a:t>4</a:t>
            </a:r>
            <a:r>
              <a:rPr lang="zh-TW" altLang="en-US" dirty="0">
                <a:solidFill>
                  <a:srgbClr val="C00000"/>
                </a:solidFill>
              </a:rPr>
              <a:t>位數顯示</a:t>
            </a:r>
            <a:r>
              <a:rPr lang="en-US" altLang="zh-TW" dirty="0" smtClean="0">
                <a:solidFill>
                  <a:srgbClr val="C00000"/>
                </a:solidFill>
              </a:rPr>
              <a:t>0.3</a:t>
            </a:r>
            <a:r>
              <a:rPr lang="zh-TW" altLang="en-US" dirty="0" smtClean="0">
                <a:solidFill>
                  <a:srgbClr val="C00000"/>
                </a:solidFill>
              </a:rPr>
              <a:t>秒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99915"/>
            <a:ext cx="5343525" cy="4381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715370" y="1994066"/>
            <a:ext cx="59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err="1" smtClean="0">
                <a:solidFill>
                  <a:schemeClr val="accent2"/>
                </a:solidFill>
              </a:rPr>
              <a:t>v.s</a:t>
            </a:r>
            <a:r>
              <a:rPr lang="en-US" altLang="zh-TW" sz="2000" b="1" dirty="0" smtClean="0">
                <a:solidFill>
                  <a:schemeClr val="accent2"/>
                </a:solidFill>
              </a:rPr>
              <a:t>.</a:t>
            </a:r>
            <a:endParaRPr lang="zh-TW" altLang="en-US" sz="2000" b="1" dirty="0">
              <a:solidFill>
                <a:schemeClr val="accent2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521674"/>
            <a:ext cx="5762625" cy="657225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 bwMode="auto">
          <a:xfrm>
            <a:off x="831466" y="2431671"/>
            <a:ext cx="6120680" cy="858399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3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630" y="1844824"/>
            <a:ext cx="3917818" cy="3220295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296048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RGB LED on </a:t>
            </a:r>
            <a:r>
              <a:rPr lang="en-US" altLang="zh-TW" dirty="0"/>
              <a:t>Learning board</a:t>
            </a:r>
            <a:endParaRPr lang="en-US" altLang="zh-TW" dirty="0" smtClean="0"/>
          </a:p>
        </p:txBody>
      </p:sp>
      <p:sp>
        <p:nvSpPr>
          <p:cNvPr id="11" name="Oval 2"/>
          <p:cNvSpPr>
            <a:spLocks noChangeArrowheads="1"/>
          </p:cNvSpPr>
          <p:nvPr/>
        </p:nvSpPr>
        <p:spPr bwMode="auto">
          <a:xfrm>
            <a:off x="7322462" y="3817505"/>
            <a:ext cx="299913" cy="288031"/>
          </a:xfrm>
          <a:prstGeom prst="ellipse">
            <a:avLst/>
          </a:prstGeom>
          <a:noFill/>
          <a:ln w="28575" algn="ctr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85" y="1225028"/>
            <a:ext cx="3579451" cy="244345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10" y="4367073"/>
            <a:ext cx="22860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9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504438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</a:t>
            </a:r>
            <a:r>
              <a:rPr lang="en-US" altLang="zh-TW" dirty="0"/>
              <a:t>GPIO_RGBLED </a:t>
            </a:r>
            <a:endParaRPr lang="en-US" altLang="zh-TW" sz="2800" dirty="0" smtClean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45024"/>
            <a:ext cx="4989730" cy="31676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6" y="719365"/>
            <a:ext cx="4570757" cy="292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1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227119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General Purpose I/O (GPIO) </a:t>
            </a:r>
            <a:endParaRPr lang="en-US" altLang="zh-TW" sz="2800" dirty="0" smtClean="0"/>
          </a:p>
        </p:txBody>
      </p:sp>
      <p:sp>
        <p:nvSpPr>
          <p:cNvPr id="7" name="矩形 6"/>
          <p:cNvSpPr/>
          <p:nvPr/>
        </p:nvSpPr>
        <p:spPr>
          <a:xfrm>
            <a:off x="395536" y="819970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>
                <a:solidFill>
                  <a:srgbClr val="0070C0"/>
                </a:solidFill>
              </a:rPr>
              <a:t>Input only with high impedance</a:t>
            </a:r>
          </a:p>
        </p:txBody>
      </p:sp>
      <p:sp>
        <p:nvSpPr>
          <p:cNvPr id="9" name="矩形 8"/>
          <p:cNvSpPr/>
          <p:nvPr/>
        </p:nvSpPr>
        <p:spPr>
          <a:xfrm>
            <a:off x="395536" y="2060848"/>
            <a:ext cx="221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>
                <a:solidFill>
                  <a:srgbClr val="0070C0"/>
                </a:solidFill>
              </a:rPr>
              <a:t>Push-Pull Output</a:t>
            </a:r>
          </a:p>
        </p:txBody>
      </p:sp>
      <p:sp>
        <p:nvSpPr>
          <p:cNvPr id="10" name="矩形 9"/>
          <p:cNvSpPr/>
          <p:nvPr/>
        </p:nvSpPr>
        <p:spPr>
          <a:xfrm>
            <a:off x="420551" y="3501008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>
                <a:solidFill>
                  <a:srgbClr val="0070C0"/>
                </a:solidFill>
              </a:rPr>
              <a:t>Open-Drain output</a:t>
            </a:r>
          </a:p>
        </p:txBody>
      </p:sp>
      <p:sp>
        <p:nvSpPr>
          <p:cNvPr id="11" name="矩形 10"/>
          <p:cNvSpPr/>
          <p:nvPr/>
        </p:nvSpPr>
        <p:spPr>
          <a:xfrm>
            <a:off x="431222" y="4931876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>
                <a:solidFill>
                  <a:srgbClr val="0070C0"/>
                </a:solidFill>
              </a:rPr>
              <a:t>Quasi bi-direction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46" y="1053196"/>
            <a:ext cx="1848555" cy="42387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796513"/>
            <a:ext cx="3412681" cy="126875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931" y="1919898"/>
            <a:ext cx="2592288" cy="1599109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156" y="5216622"/>
            <a:ext cx="4176464" cy="143133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827584" y="1265133"/>
            <a:ext cx="327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</a:rPr>
              <a:t>Set </a:t>
            </a:r>
            <a:r>
              <a:rPr lang="en-US" altLang="zh-TW" sz="1400" dirty="0" err="1">
                <a:solidFill>
                  <a:srgbClr val="000000"/>
                </a:solidFill>
              </a:rPr>
              <a:t>GPIOx_PMD</a:t>
            </a:r>
            <a:r>
              <a:rPr lang="en-US" altLang="zh-TW" sz="1400" dirty="0">
                <a:solidFill>
                  <a:srgbClr val="000000"/>
                </a:solidFill>
              </a:rPr>
              <a:t> (</a:t>
            </a:r>
            <a:r>
              <a:rPr lang="en-US" altLang="zh-TW" sz="1400" dirty="0" err="1">
                <a:solidFill>
                  <a:srgbClr val="000000"/>
                </a:solidFill>
              </a:rPr>
              <a:t>PMDn</a:t>
            </a:r>
            <a:r>
              <a:rPr lang="en-US" altLang="zh-TW" sz="1400" dirty="0">
                <a:solidFill>
                  <a:srgbClr val="000000"/>
                </a:solidFill>
              </a:rPr>
              <a:t>[1:0]) to </a:t>
            </a:r>
            <a:r>
              <a:rPr lang="en-US" altLang="zh-TW" sz="1400" dirty="0" smtClean="0">
                <a:solidFill>
                  <a:srgbClr val="FF0000"/>
                </a:solidFill>
              </a:rPr>
              <a:t>00</a:t>
            </a:r>
            <a:r>
              <a:rPr lang="en-US" altLang="zh-TW" sz="1400" dirty="0" smtClean="0">
                <a:solidFill>
                  <a:srgbClr val="000000"/>
                </a:solidFill>
              </a:rPr>
              <a:t>b,</a:t>
            </a:r>
          </a:p>
          <a:p>
            <a:r>
              <a:rPr lang="en-US" altLang="zh-TW" sz="1400" dirty="0">
                <a:solidFill>
                  <a:srgbClr val="000000"/>
                </a:solidFill>
              </a:rPr>
              <a:t>the </a:t>
            </a:r>
            <a:r>
              <a:rPr lang="en-US" altLang="zh-TW" sz="1400" dirty="0" err="1">
                <a:solidFill>
                  <a:srgbClr val="000000"/>
                </a:solidFill>
              </a:rPr>
              <a:t>GPIOx</a:t>
            </a:r>
            <a:r>
              <a:rPr lang="en-US" altLang="zh-TW" sz="1400" dirty="0">
                <a:solidFill>
                  <a:srgbClr val="000000"/>
                </a:solidFill>
              </a:rPr>
              <a:t> port [n] pin is in Input mode </a:t>
            </a:r>
            <a:endParaRPr lang="zh-TW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827584" y="24928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</a:rPr>
              <a:t>Set </a:t>
            </a:r>
            <a:r>
              <a:rPr lang="en-US" altLang="zh-TW" sz="1400" dirty="0" err="1">
                <a:solidFill>
                  <a:srgbClr val="000000"/>
                </a:solidFill>
              </a:rPr>
              <a:t>GPIOx_PMD</a:t>
            </a:r>
            <a:r>
              <a:rPr lang="en-US" altLang="zh-TW" sz="1400" dirty="0">
                <a:solidFill>
                  <a:srgbClr val="000000"/>
                </a:solidFill>
              </a:rPr>
              <a:t> (</a:t>
            </a:r>
            <a:r>
              <a:rPr lang="en-US" altLang="zh-TW" sz="1400" dirty="0" err="1">
                <a:solidFill>
                  <a:srgbClr val="000000"/>
                </a:solidFill>
              </a:rPr>
              <a:t>PMDn</a:t>
            </a:r>
            <a:r>
              <a:rPr lang="en-US" altLang="zh-TW" sz="1400" dirty="0">
                <a:solidFill>
                  <a:srgbClr val="000000"/>
                </a:solidFill>
              </a:rPr>
              <a:t>[1:0]) to </a:t>
            </a:r>
            <a:r>
              <a:rPr lang="en-US" altLang="zh-TW" sz="1400" dirty="0" smtClean="0">
                <a:solidFill>
                  <a:srgbClr val="FF0000"/>
                </a:solidFill>
              </a:rPr>
              <a:t>01</a:t>
            </a:r>
            <a:r>
              <a:rPr lang="en-US" altLang="zh-TW" sz="1400" dirty="0" smtClean="0">
                <a:solidFill>
                  <a:srgbClr val="000000"/>
                </a:solidFill>
              </a:rPr>
              <a:t>b,</a:t>
            </a:r>
          </a:p>
          <a:p>
            <a:r>
              <a:rPr lang="en-US" altLang="zh-TW" sz="1400" dirty="0" smtClean="0">
                <a:solidFill>
                  <a:srgbClr val="000000"/>
                </a:solidFill>
              </a:rPr>
              <a:t>the </a:t>
            </a:r>
            <a:r>
              <a:rPr lang="en-US" altLang="zh-TW" sz="1400" dirty="0" err="1">
                <a:solidFill>
                  <a:srgbClr val="000000"/>
                </a:solidFill>
              </a:rPr>
              <a:t>GPIOx</a:t>
            </a:r>
            <a:r>
              <a:rPr lang="en-US" altLang="zh-TW" sz="1400" dirty="0">
                <a:solidFill>
                  <a:srgbClr val="000000"/>
                </a:solidFill>
              </a:rPr>
              <a:t> port [n] pin is in Output mode </a:t>
            </a:r>
            <a:endParaRPr lang="zh-TW" altLang="en-US" sz="1400" dirty="0"/>
          </a:p>
        </p:txBody>
      </p:sp>
      <p:sp>
        <p:nvSpPr>
          <p:cNvPr id="23" name="矩形 22"/>
          <p:cNvSpPr/>
          <p:nvPr/>
        </p:nvSpPr>
        <p:spPr>
          <a:xfrm>
            <a:off x="827584" y="389703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</a:rPr>
              <a:t>Set </a:t>
            </a:r>
            <a:r>
              <a:rPr lang="en-US" altLang="zh-TW" sz="1400" dirty="0" err="1">
                <a:solidFill>
                  <a:srgbClr val="000000"/>
                </a:solidFill>
              </a:rPr>
              <a:t>GPIOx_PMD</a:t>
            </a:r>
            <a:r>
              <a:rPr lang="en-US" altLang="zh-TW" sz="1400" dirty="0">
                <a:solidFill>
                  <a:srgbClr val="000000"/>
                </a:solidFill>
              </a:rPr>
              <a:t> (</a:t>
            </a:r>
            <a:r>
              <a:rPr lang="en-US" altLang="zh-TW" sz="1400" dirty="0" err="1">
                <a:solidFill>
                  <a:srgbClr val="000000"/>
                </a:solidFill>
              </a:rPr>
              <a:t>PMDn</a:t>
            </a:r>
            <a:r>
              <a:rPr lang="en-US" altLang="zh-TW" sz="1400" dirty="0">
                <a:solidFill>
                  <a:srgbClr val="000000"/>
                </a:solidFill>
              </a:rPr>
              <a:t>[1:0]) to </a:t>
            </a:r>
            <a:r>
              <a:rPr lang="en-US" altLang="zh-TW" sz="1400" dirty="0" smtClean="0">
                <a:solidFill>
                  <a:srgbClr val="FF0000"/>
                </a:solidFill>
              </a:rPr>
              <a:t>10</a:t>
            </a:r>
            <a:r>
              <a:rPr lang="en-US" altLang="zh-TW" sz="1400" dirty="0" smtClean="0">
                <a:solidFill>
                  <a:srgbClr val="000000"/>
                </a:solidFill>
              </a:rPr>
              <a:t>b,</a:t>
            </a:r>
          </a:p>
          <a:p>
            <a:r>
              <a:rPr lang="en-US" altLang="zh-TW" sz="1400" dirty="0" smtClean="0">
                <a:solidFill>
                  <a:srgbClr val="000000"/>
                </a:solidFill>
              </a:rPr>
              <a:t>the </a:t>
            </a:r>
            <a:r>
              <a:rPr lang="en-US" altLang="zh-TW" sz="1400" dirty="0" err="1">
                <a:solidFill>
                  <a:srgbClr val="000000"/>
                </a:solidFill>
              </a:rPr>
              <a:t>GPIOx</a:t>
            </a:r>
            <a:r>
              <a:rPr lang="en-US" altLang="zh-TW" sz="1400" dirty="0">
                <a:solidFill>
                  <a:srgbClr val="000000"/>
                </a:solidFill>
              </a:rPr>
              <a:t> port [n] pin is in Open-Drain mode </a:t>
            </a:r>
            <a:endParaRPr lang="zh-TW" altLang="en-US" sz="1400" dirty="0"/>
          </a:p>
        </p:txBody>
      </p:sp>
      <p:sp>
        <p:nvSpPr>
          <p:cNvPr id="24" name="矩形 23"/>
          <p:cNvSpPr/>
          <p:nvPr/>
        </p:nvSpPr>
        <p:spPr>
          <a:xfrm>
            <a:off x="827584" y="537321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</a:rPr>
              <a:t>Set </a:t>
            </a:r>
            <a:r>
              <a:rPr lang="en-US" altLang="zh-TW" sz="1400" dirty="0" err="1">
                <a:solidFill>
                  <a:srgbClr val="000000"/>
                </a:solidFill>
              </a:rPr>
              <a:t>GPIOx_PMD</a:t>
            </a:r>
            <a:r>
              <a:rPr lang="en-US" altLang="zh-TW" sz="1400" dirty="0">
                <a:solidFill>
                  <a:srgbClr val="000000"/>
                </a:solidFill>
              </a:rPr>
              <a:t> (</a:t>
            </a:r>
            <a:r>
              <a:rPr lang="en-US" altLang="zh-TW" sz="1400" dirty="0" err="1">
                <a:solidFill>
                  <a:srgbClr val="000000"/>
                </a:solidFill>
              </a:rPr>
              <a:t>PMDn</a:t>
            </a:r>
            <a:r>
              <a:rPr lang="en-US" altLang="zh-TW" sz="1400" dirty="0">
                <a:solidFill>
                  <a:srgbClr val="000000"/>
                </a:solidFill>
              </a:rPr>
              <a:t>[1:0]) to </a:t>
            </a:r>
            <a:r>
              <a:rPr lang="en-US" altLang="zh-TW" sz="1400" dirty="0" smtClean="0">
                <a:solidFill>
                  <a:srgbClr val="FF0000"/>
                </a:solidFill>
              </a:rPr>
              <a:t>11</a:t>
            </a:r>
            <a:r>
              <a:rPr lang="en-US" altLang="zh-TW" sz="1400" dirty="0" smtClean="0">
                <a:solidFill>
                  <a:srgbClr val="000000"/>
                </a:solidFill>
              </a:rPr>
              <a:t>b,</a:t>
            </a:r>
          </a:p>
          <a:p>
            <a:r>
              <a:rPr lang="en-US" altLang="zh-TW" sz="1400" dirty="0" smtClean="0">
                <a:solidFill>
                  <a:srgbClr val="000000"/>
                </a:solidFill>
              </a:rPr>
              <a:t>the </a:t>
            </a:r>
            <a:r>
              <a:rPr lang="en-US" altLang="zh-TW" sz="1400" dirty="0" err="1">
                <a:solidFill>
                  <a:srgbClr val="000000"/>
                </a:solidFill>
              </a:rPr>
              <a:t>GPIOx</a:t>
            </a:r>
            <a:r>
              <a:rPr lang="en-US" altLang="zh-TW" sz="1400" dirty="0">
                <a:solidFill>
                  <a:srgbClr val="000000"/>
                </a:solidFill>
              </a:rPr>
              <a:t> port [n] pin is in Quasi-bidirectional mode </a:t>
            </a:r>
            <a:endParaRPr lang="zh-TW" altLang="en-US" sz="1400" dirty="0"/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2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734997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Library/</a:t>
            </a:r>
            <a:r>
              <a:rPr lang="en-US" altLang="zh-TW" dirty="0" err="1" smtClean="0"/>
              <a:t>StdDriver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gpio.c</a:t>
            </a:r>
            <a:endParaRPr lang="en-US" altLang="zh-TW" sz="2800" dirty="0" smtClean="0"/>
          </a:p>
        </p:txBody>
      </p:sp>
      <p:sp>
        <p:nvSpPr>
          <p:cNvPr id="3" name="矩形 2"/>
          <p:cNvSpPr/>
          <p:nvPr/>
        </p:nvSpPr>
        <p:spPr>
          <a:xfrm>
            <a:off x="596157" y="5837202"/>
            <a:ext cx="1471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Example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6673" y="1208326"/>
            <a:ext cx="76328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fr-FR" altLang="zh-TW" sz="1600" dirty="0">
                <a:solidFill>
                  <a:schemeClr val="tx1"/>
                </a:solidFill>
              </a:rPr>
              <a:t>GPIO_SetMode (GPIO_T *port, uint32_t u32PinMask, uint32_t u32Mode</a:t>
            </a:r>
            <a:r>
              <a:rPr lang="fr-FR" altLang="zh-TW" sz="16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fr-FR" altLang="zh-TW" sz="1600" dirty="0">
                <a:solidFill>
                  <a:schemeClr val="tx1"/>
                </a:solidFill>
              </a:rPr>
              <a:t>GPIO_EnableInt (GPIO_T *port, uint32_t u32Pin, uint32_t u32IntAttribs</a:t>
            </a:r>
            <a:r>
              <a:rPr lang="fr-FR" altLang="zh-TW" sz="16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fr-FR" altLang="zh-TW" sz="1600" dirty="0">
                <a:solidFill>
                  <a:schemeClr val="tx1"/>
                </a:solidFill>
              </a:rPr>
              <a:t>GPIO_DisableInt (GPIO_T *port, uint32_t u32Pin)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2492896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fr-FR" altLang="zh-TW" dirty="0">
                <a:solidFill>
                  <a:srgbClr val="0070C0"/>
                </a:solidFill>
              </a:rPr>
              <a:t>GPIO_SetMode</a:t>
            </a:r>
            <a:r>
              <a:rPr lang="fr-FR" altLang="zh-TW" dirty="0">
                <a:solidFill>
                  <a:schemeClr val="tx1"/>
                </a:solidFill>
              </a:rPr>
              <a:t> (GPIO_T *port, uint32_t u32PinMask, uint32_t u32Mode)</a:t>
            </a:r>
          </a:p>
        </p:txBody>
      </p:sp>
      <p:sp>
        <p:nvSpPr>
          <p:cNvPr id="9" name="矩形 8"/>
          <p:cNvSpPr/>
          <p:nvPr/>
        </p:nvSpPr>
        <p:spPr>
          <a:xfrm>
            <a:off x="800999" y="2867365"/>
            <a:ext cx="5593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This function is used to set specified GPIO operation mode.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0999" y="3195639"/>
            <a:ext cx="1245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zh-TW" sz="1600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1" name="矩形 10"/>
          <p:cNvSpPr/>
          <p:nvPr/>
        </p:nvSpPr>
        <p:spPr>
          <a:xfrm>
            <a:off x="1033135" y="3514040"/>
            <a:ext cx="74993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[in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  port       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port. It could be PA, PB, PC, PD,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PE.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[in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  u32PinMask 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or multiple pins of specified GPIO port.</a:t>
            </a: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IT0 ~ BIT15 for PA, PB, PC, PD and PE GPIO port.</a:t>
            </a: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[in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  u32Mode   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mode. . It could 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GPIO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_PMD_INPUT, 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zh-TW" altLang="en-US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  <a:r>
              <a:rPr lang="zh-TW" alt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_PMD_OUTPUT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GPIO_PMD_OPEN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_DRAIN,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_PMD_QUASI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    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2280763" y="5898758"/>
            <a:ext cx="60356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Output value : </a:t>
            </a:r>
            <a:r>
              <a:rPr lang="en-US" altLang="zh-TW" sz="1600" dirty="0">
                <a:solidFill>
                  <a:srgbClr val="C00000"/>
                </a:solidFill>
              </a:rPr>
              <a:t>PC12 = 0; </a:t>
            </a:r>
            <a:r>
              <a:rPr lang="en-US" altLang="zh-TW" sz="1600" dirty="0" smtClean="0">
                <a:solidFill>
                  <a:srgbClr val="C00000"/>
                </a:solidFill>
              </a:rPr>
              <a:t>        </a:t>
            </a:r>
            <a:r>
              <a:rPr lang="en-US" altLang="zh-TW" sz="1600" dirty="0" smtClean="0">
                <a:solidFill>
                  <a:srgbClr val="0070C0"/>
                </a:solidFill>
              </a:rPr>
              <a:t>Read </a:t>
            </a:r>
            <a:r>
              <a:rPr lang="en-US" altLang="zh-TW" sz="1600" dirty="0">
                <a:solidFill>
                  <a:srgbClr val="0070C0"/>
                </a:solidFill>
              </a:rPr>
              <a:t>Input </a:t>
            </a:r>
            <a:r>
              <a:rPr lang="en-US" altLang="zh-TW" sz="1600" dirty="0" smtClean="0">
                <a:solidFill>
                  <a:srgbClr val="0070C0"/>
                </a:solidFill>
              </a:rPr>
              <a:t> </a:t>
            </a:r>
            <a:r>
              <a:rPr lang="en-US" altLang="zh-TW" sz="1600" dirty="0">
                <a:solidFill>
                  <a:srgbClr val="0070C0"/>
                </a:solidFill>
              </a:rPr>
              <a:t>: </a:t>
            </a:r>
            <a:r>
              <a:rPr lang="en-US" altLang="zh-TW" sz="1600" dirty="0">
                <a:solidFill>
                  <a:srgbClr val="C00000"/>
                </a:solidFill>
              </a:rPr>
              <a:t>if (PC12 !=0) {     }</a:t>
            </a:r>
            <a:endParaRPr lang="en-US" altLang="zh-TW" sz="1600" dirty="0"/>
          </a:p>
        </p:txBody>
      </p:sp>
      <p:sp>
        <p:nvSpPr>
          <p:cNvPr id="13" name="矩形 12"/>
          <p:cNvSpPr/>
          <p:nvPr/>
        </p:nvSpPr>
        <p:spPr>
          <a:xfrm>
            <a:off x="547936" y="822287"/>
            <a:ext cx="15856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Functions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60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680495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GPIO </a:t>
            </a:r>
            <a:r>
              <a:rPr lang="en-US" altLang="zh-TW" dirty="0" smtClean="0"/>
              <a:t>pins </a:t>
            </a:r>
            <a:r>
              <a:rPr lang="en-US" altLang="zh-TW" dirty="0"/>
              <a:t>to drive </a:t>
            </a:r>
            <a:r>
              <a:rPr lang="en-US" altLang="zh-TW" dirty="0" smtClean="0"/>
              <a:t>LEDs</a:t>
            </a:r>
            <a:endParaRPr lang="en-US" altLang="zh-TW" sz="28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501008"/>
            <a:ext cx="4545150" cy="30963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86017"/>
            <a:ext cx="5472608" cy="22624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1391694"/>
            <a:ext cx="2160240" cy="76388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7824" y="829151"/>
            <a:ext cx="3403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rgbClr val="000000"/>
                </a:solidFill>
              </a:rPr>
              <a:t>GPC12-GPC15 to control </a:t>
            </a:r>
            <a:r>
              <a:rPr lang="en-US" altLang="zh-TW" sz="1600" dirty="0" smtClean="0">
                <a:solidFill>
                  <a:srgbClr val="000000"/>
                </a:solidFill>
              </a:rPr>
              <a:t>LEDs </a:t>
            </a:r>
            <a:endParaRPr lang="zh-TW" altLang="en-US" sz="1600" dirty="0"/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8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819956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SampleCode</a:t>
            </a:r>
            <a:r>
              <a:rPr lang="en-US" altLang="zh-TW" dirty="0" smtClean="0"/>
              <a:t>: GPIO_LED </a:t>
            </a:r>
            <a:endParaRPr lang="en-US" altLang="zh-TW" sz="28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67544" y="980728"/>
            <a:ext cx="8280400" cy="3600450"/>
          </a:xfrm>
          <a:prstGeom prst="rect">
            <a:avLst/>
          </a:prstGeom>
          <a:solidFill>
            <a:srgbClr val="FFFF66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 err="1"/>
              <a:t>int</a:t>
            </a:r>
            <a:r>
              <a:rPr lang="en-US" altLang="zh-TW" sz="1600" dirty="0"/>
              <a:t> main(void)</a:t>
            </a:r>
          </a:p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/>
              <a:t>{</a:t>
            </a:r>
          </a:p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/>
              <a:t>    </a:t>
            </a:r>
            <a:r>
              <a:rPr lang="en-US" altLang="zh-TW" sz="1600" dirty="0" err="1"/>
              <a:t>SYS_Init</a:t>
            </a:r>
            <a:r>
              <a:rPr lang="en-US" altLang="zh-TW" sz="1600" dirty="0"/>
              <a:t>(); </a:t>
            </a:r>
          </a:p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/>
              <a:t>    </a:t>
            </a:r>
            <a:r>
              <a:rPr lang="en-US" altLang="zh-TW" sz="1600" dirty="0" err="1"/>
              <a:t>GPIO_SetMode</a:t>
            </a:r>
            <a:r>
              <a:rPr lang="en-US" altLang="zh-TW" sz="1600" dirty="0"/>
              <a:t>(PC, BIT12, </a:t>
            </a:r>
            <a:r>
              <a:rPr lang="en-US" altLang="zh-TW" sz="1600" dirty="0" smtClean="0">
                <a:solidFill>
                  <a:srgbClr val="FF0000"/>
                </a:solidFill>
              </a:rPr>
              <a:t>GPIO_MODE_OUTPUT</a:t>
            </a:r>
            <a:r>
              <a:rPr lang="en-US" altLang="zh-TW" sz="1600" dirty="0"/>
              <a:t>);</a:t>
            </a:r>
          </a:p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/>
              <a:t>	</a:t>
            </a:r>
          </a:p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/>
              <a:t>    while(1) {</a:t>
            </a:r>
          </a:p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/>
              <a:t>	  PC12 =0; </a:t>
            </a:r>
            <a:r>
              <a:rPr lang="en-US" altLang="zh-TW" sz="1600" dirty="0" smtClean="0"/>
              <a:t> // </a:t>
            </a:r>
            <a:r>
              <a:rPr lang="en-US" altLang="zh-TW" sz="1600" dirty="0"/>
              <a:t>turn on LED</a:t>
            </a:r>
          </a:p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/>
              <a:t>	  </a:t>
            </a:r>
            <a:r>
              <a:rPr lang="en-US" altLang="zh-TW" sz="1600" dirty="0" err="1"/>
              <a:t>CLK_SysTickDelay</a:t>
            </a:r>
            <a:r>
              <a:rPr lang="en-US" altLang="zh-TW" sz="1600" dirty="0"/>
              <a:t>(100000);	</a:t>
            </a:r>
            <a:r>
              <a:rPr lang="en-US" altLang="zh-TW" sz="1600" dirty="0" smtClean="0"/>
              <a:t>  </a:t>
            </a:r>
            <a:r>
              <a:rPr lang="en-US" altLang="zh-TW" sz="1600" dirty="0"/>
              <a:t>// Delay </a:t>
            </a:r>
          </a:p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/>
              <a:t>	  PC12 =1; // turn off LED</a:t>
            </a:r>
          </a:p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 smtClean="0"/>
              <a:t>    	  </a:t>
            </a:r>
            <a:r>
              <a:rPr lang="en-US" altLang="zh-TW" sz="1600" dirty="0" err="1"/>
              <a:t>CLK_SysTickDelay</a:t>
            </a:r>
            <a:r>
              <a:rPr lang="en-US" altLang="zh-TW" sz="1600" dirty="0"/>
              <a:t>(100000);	 </a:t>
            </a:r>
            <a:r>
              <a:rPr lang="en-US" altLang="zh-TW" sz="1600" dirty="0" smtClean="0"/>
              <a:t> // </a:t>
            </a:r>
            <a:r>
              <a:rPr lang="en-US" altLang="zh-TW" sz="1600" dirty="0"/>
              <a:t>Delay </a:t>
            </a:r>
          </a:p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 smtClean="0"/>
              <a:t>    }</a:t>
            </a:r>
            <a:endParaRPr lang="en-US" altLang="zh-TW" sz="1600" dirty="0"/>
          </a:p>
          <a:p>
            <a:pPr marL="0" indent="0">
              <a:buFont typeface="Times New Roman" pitchFamily="18" charset="0"/>
              <a:buNone/>
              <a:defRPr/>
            </a:pPr>
            <a:r>
              <a:rPr lang="en-US" altLang="zh-TW" sz="1600" dirty="0"/>
              <a:t>}</a:t>
            </a:r>
            <a:endParaRPr lang="zh-TW" altLang="en-US" sz="1600" kern="0" dirty="0" smtClean="0"/>
          </a:p>
        </p:txBody>
      </p:sp>
      <p:sp>
        <p:nvSpPr>
          <p:cNvPr id="5" name="Rounded Rectangular Callout 1"/>
          <p:cNvSpPr>
            <a:spLocks noChangeArrowheads="1"/>
          </p:cNvSpPr>
          <p:nvPr/>
        </p:nvSpPr>
        <p:spPr bwMode="auto">
          <a:xfrm>
            <a:off x="2194744" y="1376016"/>
            <a:ext cx="3313113" cy="411036"/>
          </a:xfrm>
          <a:prstGeom prst="wedgeRoundRectCallout">
            <a:avLst>
              <a:gd name="adj1" fmla="val -64824"/>
              <a:gd name="adj2" fmla="val 38181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Initialize Clocks &amp; Pins</a:t>
            </a:r>
            <a:endParaRPr lang="zh-TW" altLang="en-US" sz="18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Rounded Rectangular Callout 1"/>
          <p:cNvSpPr>
            <a:spLocks noChangeArrowheads="1"/>
          </p:cNvSpPr>
          <p:nvPr/>
        </p:nvSpPr>
        <p:spPr bwMode="auto">
          <a:xfrm>
            <a:off x="4583899" y="2636912"/>
            <a:ext cx="3588501" cy="411036"/>
          </a:xfrm>
          <a:prstGeom prst="wedgeRoundRectCallout">
            <a:avLst>
              <a:gd name="adj1" fmla="val -64824"/>
              <a:gd name="adj2" fmla="val 38181"/>
              <a:gd name="adj3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Generate 100000us=0.1s delay</a:t>
            </a:r>
            <a:endParaRPr lang="zh-TW" altLang="en-US" sz="18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5536" y="4797152"/>
            <a:ext cx="6320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 smtClean="0">
                <a:solidFill>
                  <a:schemeClr val="accent2"/>
                </a:solidFill>
              </a:rPr>
              <a:t>Another way to generate delay: easier but not predictable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29" y="5229200"/>
            <a:ext cx="2664296" cy="1173018"/>
          </a:xfrm>
          <a:prstGeom prst="rect">
            <a:avLst/>
          </a:prstGeom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478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03393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CLK.h</a:t>
            </a:r>
            <a:endParaRPr lang="en-US" altLang="zh-TW" sz="28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68526"/>
            <a:ext cx="8749009" cy="382480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2233444" y="2348880"/>
            <a:ext cx="2952328" cy="28803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新細明體"/>
              <a:cs typeface="+mn-cs"/>
            </a:endParaRPr>
          </a:p>
        </p:txBody>
      </p:sp>
      <p:cxnSp>
        <p:nvCxnSpPr>
          <p:cNvPr id="15" name="直線接點 14"/>
          <p:cNvCxnSpPr/>
          <p:nvPr/>
        </p:nvCxnSpPr>
        <p:spPr bwMode="auto">
          <a:xfrm>
            <a:off x="3347864" y="1672527"/>
            <a:ext cx="165618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764704"/>
            <a:ext cx="8463241" cy="3790227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033937" cy="372603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CLK.h</a:t>
            </a:r>
            <a:endParaRPr lang="en-US" altLang="zh-TW" sz="2800" dirty="0" smtClean="0"/>
          </a:p>
        </p:txBody>
      </p:sp>
      <p:sp>
        <p:nvSpPr>
          <p:cNvPr id="13" name="矩形 12"/>
          <p:cNvSpPr/>
          <p:nvPr/>
        </p:nvSpPr>
        <p:spPr bwMode="auto">
          <a:xfrm>
            <a:off x="2411760" y="2096673"/>
            <a:ext cx="3168352" cy="36004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新細明體"/>
              <a:cs typeface="+mn-c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616953"/>
            <a:ext cx="7416824" cy="2057221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 bwMode="auto">
          <a:xfrm>
            <a:off x="3995936" y="1159044"/>
            <a:ext cx="100811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1_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華康新特圓體"/>
        <a:cs typeface="新細明體"/>
      </a:majorFont>
      <a:minorFont>
        <a:latin typeface="Arial"/>
        <a:ea typeface="華康中圓體(P)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4920</TotalTime>
  <Pages>47</Pages>
  <Words>1958</Words>
  <Application>Microsoft Office PowerPoint</Application>
  <PresentationFormat>Letter 紙張 (8.5x11 英吋)</PresentationFormat>
  <Paragraphs>275</Paragraphs>
  <Slides>39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39</vt:i4>
      </vt:variant>
    </vt:vector>
  </HeadingPairs>
  <TitlesOfParts>
    <vt:vector size="53" baseType="lpstr">
      <vt:lpstr>華康中圓體(P)</vt:lpstr>
      <vt:lpstr>華康粗圓體</vt:lpstr>
      <vt:lpstr>華康新特圓體</vt:lpstr>
      <vt:lpstr>微軟正黑體</vt:lpstr>
      <vt:lpstr>新細明體</vt:lpstr>
      <vt:lpstr>新細明體</vt:lpstr>
      <vt:lpstr>標楷體</vt:lpstr>
      <vt:lpstr>Arial</vt:lpstr>
      <vt:lpstr>Times New Roman</vt:lpstr>
      <vt:lpstr>Verdana</vt:lpstr>
      <vt:lpstr>Wingdings</vt:lpstr>
      <vt:lpstr>1_Default Design</vt:lpstr>
      <vt:lpstr>Network</vt:lpstr>
      <vt:lpstr>Default Design</vt:lpstr>
      <vt:lpstr>通用輸入輸出埠 GPIO </vt:lpstr>
      <vt:lpstr>Outline</vt:lpstr>
      <vt:lpstr>General Purpose I/O (GPIO) </vt:lpstr>
      <vt:lpstr>General Purpose I/O (GPIO) </vt:lpstr>
      <vt:lpstr>Library/StdDriver: gpio.c</vt:lpstr>
      <vt:lpstr>GPIO pins to drive LEDs</vt:lpstr>
      <vt:lpstr>SampleCode: GPIO_LED </vt:lpstr>
      <vt:lpstr>CLK.h</vt:lpstr>
      <vt:lpstr>CLK.h</vt:lpstr>
      <vt:lpstr>3x3 Keypad on Learning board</vt:lpstr>
      <vt:lpstr>Library/Nu-LB-NUC140: Scankey.c</vt:lpstr>
      <vt:lpstr>SampleCode: GPIO_Keypad </vt:lpstr>
      <vt:lpstr>Buzzer on Learning board</vt:lpstr>
      <vt:lpstr>SampleCode: GPIO_Buzzer </vt:lpstr>
      <vt:lpstr>聲音的產生</vt:lpstr>
      <vt:lpstr>音調與節拍</vt:lpstr>
      <vt:lpstr>音調 (Tone)</vt:lpstr>
      <vt:lpstr>節拍(Beat)與音節</vt:lpstr>
      <vt:lpstr>音調的產生</vt:lpstr>
      <vt:lpstr>音調的產生 – 使用delay function</vt:lpstr>
      <vt:lpstr>音調的產生 – 使用 CLK_SysTickDelay()</vt:lpstr>
      <vt:lpstr>使用 CLK_SysTickDelay() 播放旋律 – 小蜜蜂</vt:lpstr>
      <vt:lpstr>使用 CLK_SysTickDelay() 播放旋律 – 警報器</vt:lpstr>
      <vt:lpstr>7-segment LEDs on Learning board</vt:lpstr>
      <vt:lpstr>Library/Nu-LB-NUC140: Seven_Segment.c</vt:lpstr>
      <vt:lpstr>Library/Nu-LB-NUC140: Seven_Segment.c</vt:lpstr>
      <vt:lpstr>Library/Nu-LB-NUC140: Seven_Segment.c</vt:lpstr>
      <vt:lpstr>SampleCode: GPIO_7seg </vt:lpstr>
      <vt:lpstr>SampleCode: GPIO_7seg_keypad </vt:lpstr>
      <vt:lpstr>SampleCode: GPIO_7seg_keypad </vt:lpstr>
      <vt:lpstr>修改 main.c (1)</vt:lpstr>
      <vt:lpstr>修改 Seven_Segment.c (2)</vt:lpstr>
      <vt:lpstr>SampleCode: GPIO_7seg_keypad4 </vt:lpstr>
      <vt:lpstr>SampleCode: GPIO_7seg_keypad4</vt:lpstr>
      <vt:lpstr>Button Debouncing</vt:lpstr>
      <vt:lpstr>GPIO_7seg_keypad4 (modified)</vt:lpstr>
      <vt:lpstr>Persistence of vision</vt:lpstr>
      <vt:lpstr>RGB LED on Learning board</vt:lpstr>
      <vt:lpstr>SampleCode: GPIO_RGBLED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ENGIN112 - lecture 2</dc:title>
  <dc:subject/>
  <dc:creator>Russ Tessier</dc:creator>
  <cp:keywords/>
  <dc:description/>
  <cp:lastModifiedBy>陳德生</cp:lastModifiedBy>
  <cp:revision>421</cp:revision>
  <cp:lastPrinted>1997-08-27T08:28:34Z</cp:lastPrinted>
  <dcterms:created xsi:type="dcterms:W3CDTF">1997-08-19T16:58:46Z</dcterms:created>
  <dcterms:modified xsi:type="dcterms:W3CDTF">2025-11-03T06:33:47Z</dcterms:modified>
</cp:coreProperties>
</file>